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672" r:id="rId2"/>
    <p:sldId id="582" r:id="rId3"/>
    <p:sldId id="693" r:id="rId4"/>
    <p:sldId id="692" r:id="rId5"/>
    <p:sldId id="601" r:id="rId6"/>
    <p:sldId id="669" r:id="rId7"/>
    <p:sldId id="664" r:id="rId8"/>
    <p:sldId id="666" r:id="rId9"/>
    <p:sldId id="667" r:id="rId10"/>
    <p:sldId id="695" r:id="rId11"/>
    <p:sldId id="696" r:id="rId12"/>
    <p:sldId id="697" r:id="rId13"/>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Verdana" pitchFamily="34" charset="0"/>
        <a:ea typeface="华文细黑" pitchFamily="2" charset="-122"/>
        <a:cs typeface="+mn-cs"/>
      </a:defRPr>
    </a:lvl1pPr>
    <a:lvl2pPr marL="457200" algn="l" rtl="0" fontAlgn="base">
      <a:spcBef>
        <a:spcPct val="0"/>
      </a:spcBef>
      <a:spcAft>
        <a:spcPct val="0"/>
      </a:spcAft>
      <a:defRPr sz="1600" b="1" kern="1200">
        <a:solidFill>
          <a:schemeClr val="tx1"/>
        </a:solidFill>
        <a:latin typeface="Verdana" pitchFamily="34" charset="0"/>
        <a:ea typeface="华文细黑" pitchFamily="2" charset="-122"/>
        <a:cs typeface="+mn-cs"/>
      </a:defRPr>
    </a:lvl2pPr>
    <a:lvl3pPr marL="914400" algn="l" rtl="0" fontAlgn="base">
      <a:spcBef>
        <a:spcPct val="0"/>
      </a:spcBef>
      <a:spcAft>
        <a:spcPct val="0"/>
      </a:spcAft>
      <a:defRPr sz="1600" b="1" kern="1200">
        <a:solidFill>
          <a:schemeClr val="tx1"/>
        </a:solidFill>
        <a:latin typeface="Verdana" pitchFamily="34" charset="0"/>
        <a:ea typeface="华文细黑" pitchFamily="2" charset="-122"/>
        <a:cs typeface="+mn-cs"/>
      </a:defRPr>
    </a:lvl3pPr>
    <a:lvl4pPr marL="1371600" algn="l" rtl="0" fontAlgn="base">
      <a:spcBef>
        <a:spcPct val="0"/>
      </a:spcBef>
      <a:spcAft>
        <a:spcPct val="0"/>
      </a:spcAft>
      <a:defRPr sz="1600" b="1" kern="1200">
        <a:solidFill>
          <a:schemeClr val="tx1"/>
        </a:solidFill>
        <a:latin typeface="Verdana" pitchFamily="34" charset="0"/>
        <a:ea typeface="华文细黑" pitchFamily="2" charset="-122"/>
        <a:cs typeface="+mn-cs"/>
      </a:defRPr>
    </a:lvl4pPr>
    <a:lvl5pPr marL="1828800" algn="l" rtl="0" fontAlgn="base">
      <a:spcBef>
        <a:spcPct val="0"/>
      </a:spcBef>
      <a:spcAft>
        <a:spcPct val="0"/>
      </a:spcAft>
      <a:defRPr sz="1600" b="1" kern="1200">
        <a:solidFill>
          <a:schemeClr val="tx1"/>
        </a:solidFill>
        <a:latin typeface="Verdana" pitchFamily="34" charset="0"/>
        <a:ea typeface="华文细黑" pitchFamily="2" charset="-122"/>
        <a:cs typeface="+mn-cs"/>
      </a:defRPr>
    </a:lvl5pPr>
    <a:lvl6pPr marL="2286000" algn="l" defTabSz="914400" rtl="0" eaLnBrk="1" latinLnBrk="0" hangingPunct="1">
      <a:defRPr sz="1600" b="1" kern="1200">
        <a:solidFill>
          <a:schemeClr val="tx1"/>
        </a:solidFill>
        <a:latin typeface="Verdana" pitchFamily="34" charset="0"/>
        <a:ea typeface="华文细黑" pitchFamily="2" charset="-122"/>
        <a:cs typeface="+mn-cs"/>
      </a:defRPr>
    </a:lvl6pPr>
    <a:lvl7pPr marL="2743200" algn="l" defTabSz="914400" rtl="0" eaLnBrk="1" latinLnBrk="0" hangingPunct="1">
      <a:defRPr sz="1600" b="1" kern="1200">
        <a:solidFill>
          <a:schemeClr val="tx1"/>
        </a:solidFill>
        <a:latin typeface="Verdana" pitchFamily="34" charset="0"/>
        <a:ea typeface="华文细黑" pitchFamily="2" charset="-122"/>
        <a:cs typeface="+mn-cs"/>
      </a:defRPr>
    </a:lvl7pPr>
    <a:lvl8pPr marL="3200400" algn="l" defTabSz="914400" rtl="0" eaLnBrk="1" latinLnBrk="0" hangingPunct="1">
      <a:defRPr sz="1600" b="1" kern="1200">
        <a:solidFill>
          <a:schemeClr val="tx1"/>
        </a:solidFill>
        <a:latin typeface="Verdana" pitchFamily="34" charset="0"/>
        <a:ea typeface="华文细黑" pitchFamily="2" charset="-122"/>
        <a:cs typeface="+mn-cs"/>
      </a:defRPr>
    </a:lvl8pPr>
    <a:lvl9pPr marL="3657600" algn="l" defTabSz="914400" rtl="0" eaLnBrk="1" latinLnBrk="0" hangingPunct="1">
      <a:defRPr sz="1600" b="1" kern="1200">
        <a:solidFill>
          <a:schemeClr val="tx1"/>
        </a:solidFill>
        <a:latin typeface="Verdana" pitchFamily="34"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8CA"/>
    <a:srgbClr val="CBFDC7"/>
    <a:srgbClr val="FFCCFF"/>
    <a:srgbClr val="FF0000"/>
    <a:srgbClr val="BD1F79"/>
    <a:srgbClr val="FFFF66"/>
    <a:srgbClr val="80000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03" autoAdjust="0"/>
    <p:restoredTop sz="98817" autoAdjust="0"/>
  </p:normalViewPr>
  <p:slideViewPr>
    <p:cSldViewPr>
      <p:cViewPr>
        <p:scale>
          <a:sx n="97" d="100"/>
          <a:sy n="97" d="100"/>
        </p:scale>
        <p:origin x="-12" y="402"/>
      </p:cViewPr>
      <p:guideLst>
        <p:guide orient="horz" pos="2160"/>
        <p:guide pos="2880"/>
      </p:guideLst>
    </p:cSldViewPr>
  </p:slideViewPr>
  <p:outlineViewPr>
    <p:cViewPr>
      <p:scale>
        <a:sx n="33" d="100"/>
        <a:sy n="33" d="100"/>
      </p:scale>
      <p:origin x="0" y="12726"/>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3E9C4-A44A-4D61-852D-33A2CCDB290E}"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zh-CN" altLang="en-US"/>
        </a:p>
      </dgm:t>
    </dgm:pt>
    <dgm:pt modelId="{A94AEA24-B397-455E-964E-1B77F79064FC}">
      <dgm:prSet phldrT="[文本]"/>
      <dgm:spPr/>
      <dgm:t>
        <a:bodyPr/>
        <a:lstStyle/>
        <a:p>
          <a:r>
            <a:rPr lang="zh-CN" altLang="en-US" dirty="0" smtClean="0"/>
            <a:t>基本概念</a:t>
          </a:r>
          <a:endParaRPr lang="zh-CN" altLang="en-US" dirty="0"/>
        </a:p>
      </dgm:t>
    </dgm:pt>
    <dgm:pt modelId="{F2E2CE07-E5C1-4BD5-92B2-30C0A470EE5A}" type="parTrans" cxnId="{4B1E06CF-1F37-4B89-9D74-D0F493A4CC7C}">
      <dgm:prSet/>
      <dgm:spPr/>
      <dgm:t>
        <a:bodyPr/>
        <a:lstStyle/>
        <a:p>
          <a:endParaRPr lang="zh-CN" altLang="en-US"/>
        </a:p>
      </dgm:t>
    </dgm:pt>
    <dgm:pt modelId="{3E09FDCF-991D-4907-81C6-98376AF40832}" type="sibTrans" cxnId="{4B1E06CF-1F37-4B89-9D74-D0F493A4CC7C}">
      <dgm:prSet/>
      <dgm:spPr/>
      <dgm:t>
        <a:bodyPr/>
        <a:lstStyle/>
        <a:p>
          <a:endParaRPr lang="zh-CN" altLang="en-US"/>
        </a:p>
      </dgm:t>
    </dgm:pt>
    <dgm:pt modelId="{89EBF14F-7626-4B15-86F8-C6EAD1968067}">
      <dgm:prSet phldrT="[文本]"/>
      <dgm:spPr/>
      <dgm:t>
        <a:bodyPr/>
        <a:lstStyle/>
        <a:p>
          <a:r>
            <a:rPr lang="zh-CN" altLang="en-US" dirty="0" smtClean="0"/>
            <a:t>借（贷）记卡功能：提供包括查询转账、现金存取、刷卡消费等在内的全部金融业务；</a:t>
          </a:r>
          <a:endParaRPr lang="zh-CN" altLang="en-US" dirty="0"/>
        </a:p>
      </dgm:t>
    </dgm:pt>
    <dgm:pt modelId="{9EF9CA64-1BAE-4642-8A75-EE7ADD8A8AD9}" type="parTrans" cxnId="{0D050AEC-990C-43F3-A51B-AAF11514B5DF}">
      <dgm:prSet/>
      <dgm:spPr/>
      <dgm:t>
        <a:bodyPr/>
        <a:lstStyle/>
        <a:p>
          <a:endParaRPr lang="zh-CN" altLang="en-US"/>
        </a:p>
      </dgm:t>
    </dgm:pt>
    <dgm:pt modelId="{66E67F04-3D19-4C81-9C58-F70762ED815F}" type="sibTrans" cxnId="{0D050AEC-990C-43F3-A51B-AAF11514B5DF}">
      <dgm:prSet/>
      <dgm:spPr/>
      <dgm:t>
        <a:bodyPr/>
        <a:lstStyle/>
        <a:p>
          <a:endParaRPr lang="zh-CN" altLang="en-US"/>
        </a:p>
      </dgm:t>
    </dgm:pt>
    <dgm:pt modelId="{06D2CBBD-3382-49BA-A875-06A656AE23F7}">
      <dgm:prSet phldrT="[文本]"/>
      <dgm:spPr/>
      <dgm:t>
        <a:bodyPr/>
        <a:lstStyle/>
        <a:p>
          <a:r>
            <a:rPr lang="zh-CN" altLang="en-US" dirty="0" smtClean="0"/>
            <a:t>多应用：</a:t>
          </a:r>
          <a:r>
            <a:rPr lang="zh-CN" dirty="0" smtClean="0"/>
            <a:t>加载</a:t>
          </a:r>
          <a:r>
            <a:rPr lang="zh-CN" altLang="en-US" dirty="0" smtClean="0"/>
            <a:t>公共交通、餐饮、社保、俱乐部、物流等行业应用</a:t>
          </a:r>
          <a:r>
            <a:rPr lang="zh-CN" dirty="0" smtClean="0"/>
            <a:t>，实现</a:t>
          </a:r>
          <a:r>
            <a:rPr lang="zh-CN" altLang="en-US" dirty="0" smtClean="0"/>
            <a:t>“</a:t>
          </a:r>
          <a:r>
            <a:rPr lang="zh-CN" dirty="0" smtClean="0"/>
            <a:t>多领域、跨行业</a:t>
          </a:r>
          <a:r>
            <a:rPr lang="zh-CN" altLang="en-US" dirty="0" smtClean="0"/>
            <a:t>、</a:t>
          </a:r>
          <a:r>
            <a:rPr lang="zh-CN" dirty="0" smtClean="0"/>
            <a:t>一卡多用</a:t>
          </a:r>
          <a:r>
            <a:rPr lang="zh-CN" altLang="en-US" dirty="0" smtClean="0"/>
            <a:t>”的目标。</a:t>
          </a:r>
          <a:endParaRPr lang="zh-CN" altLang="en-US" dirty="0"/>
        </a:p>
      </dgm:t>
    </dgm:pt>
    <dgm:pt modelId="{4379E143-847D-4358-8498-E0CB2D3D8B24}" type="parTrans" cxnId="{F2BBDDB8-D9DF-42B3-8669-C4027B295B9E}">
      <dgm:prSet/>
      <dgm:spPr/>
      <dgm:t>
        <a:bodyPr/>
        <a:lstStyle/>
        <a:p>
          <a:endParaRPr lang="zh-CN" altLang="en-US"/>
        </a:p>
      </dgm:t>
    </dgm:pt>
    <dgm:pt modelId="{F6BAF5DF-0DB1-48B9-99DF-B7178AF27634}" type="sibTrans" cxnId="{F2BBDDB8-D9DF-42B3-8669-C4027B295B9E}">
      <dgm:prSet/>
      <dgm:spPr/>
      <dgm:t>
        <a:bodyPr/>
        <a:lstStyle/>
        <a:p>
          <a:endParaRPr lang="zh-CN" altLang="en-US"/>
        </a:p>
      </dgm:t>
    </dgm:pt>
    <dgm:pt modelId="{A067F487-C8E8-436E-9640-B4FFBC7EA6B2}">
      <dgm:prSet phldrT="[文本]"/>
      <dgm:spPr/>
      <dgm:t>
        <a:bodyPr/>
        <a:lstStyle/>
        <a:p>
          <a:r>
            <a:rPr lang="zh-CN" altLang="en-US" dirty="0" smtClean="0"/>
            <a:t>金融</a:t>
          </a:r>
          <a:r>
            <a:rPr lang="en-US" altLang="zh-CN" dirty="0" smtClean="0"/>
            <a:t>IC</a:t>
          </a:r>
          <a:r>
            <a:rPr lang="zh-CN" altLang="en-US" dirty="0" smtClean="0"/>
            <a:t>卡是集成电路卡（</a:t>
          </a:r>
          <a:r>
            <a:rPr lang="en-US" altLang="zh-CN" dirty="0" smtClean="0"/>
            <a:t>Integrated Circuit Card</a:t>
          </a:r>
          <a:r>
            <a:rPr lang="zh-CN" altLang="en-US" dirty="0" smtClean="0"/>
            <a:t>）的英文简称，也称之为智能卡、芯片卡，是以芯片作为介质的银行卡。</a:t>
          </a:r>
          <a:endParaRPr lang="zh-CN" altLang="en-US" dirty="0"/>
        </a:p>
      </dgm:t>
    </dgm:pt>
    <dgm:pt modelId="{74475CE2-1CD5-47B5-8C34-89AC14361B48}" type="parTrans" cxnId="{9973413A-5334-4989-8797-4459F0064E69}">
      <dgm:prSet/>
      <dgm:spPr/>
      <dgm:t>
        <a:bodyPr/>
        <a:lstStyle/>
        <a:p>
          <a:endParaRPr lang="zh-CN" altLang="en-US"/>
        </a:p>
      </dgm:t>
    </dgm:pt>
    <dgm:pt modelId="{FF60CE8A-5343-45BD-8020-CE344E62C627}" type="sibTrans" cxnId="{9973413A-5334-4989-8797-4459F0064E69}">
      <dgm:prSet/>
      <dgm:spPr/>
      <dgm:t>
        <a:bodyPr/>
        <a:lstStyle/>
        <a:p>
          <a:endParaRPr lang="zh-CN" altLang="en-US"/>
        </a:p>
      </dgm:t>
    </dgm:pt>
    <dgm:pt modelId="{15A9AD9D-B526-48B2-87A5-CDB7AA74A81B}">
      <dgm:prSet phldrT="[文本]"/>
      <dgm:spPr/>
      <dgm:t>
        <a:bodyPr/>
        <a:lstStyle/>
        <a:p>
          <a:r>
            <a:rPr lang="zh-CN" altLang="en-US" dirty="0" smtClean="0"/>
            <a:t>功能特色</a:t>
          </a:r>
          <a:endParaRPr lang="zh-CN" altLang="en-US" dirty="0"/>
        </a:p>
      </dgm:t>
    </dgm:pt>
    <dgm:pt modelId="{7321BBB8-2529-46C5-9854-C9FB41447BF7}" type="parTrans" cxnId="{C627573C-AD2D-4BDF-98C5-C3BCB5B26642}">
      <dgm:prSet/>
      <dgm:spPr/>
      <dgm:t>
        <a:bodyPr/>
        <a:lstStyle/>
        <a:p>
          <a:endParaRPr lang="zh-CN" altLang="en-US"/>
        </a:p>
      </dgm:t>
    </dgm:pt>
    <dgm:pt modelId="{69FB1CB1-89B1-4663-A3E6-D39C0D277CCF}" type="sibTrans" cxnId="{C627573C-AD2D-4BDF-98C5-C3BCB5B26642}">
      <dgm:prSet/>
      <dgm:spPr/>
      <dgm:t>
        <a:bodyPr/>
        <a:lstStyle/>
        <a:p>
          <a:endParaRPr lang="zh-CN" altLang="en-US"/>
        </a:p>
      </dgm:t>
    </dgm:pt>
    <dgm:pt modelId="{B5EE70D4-1E7B-4BF0-8EA2-572AF5707D3D}">
      <dgm:prSet phldrT="[文本]"/>
      <dgm:spPr/>
      <dgm:t>
        <a:bodyPr/>
        <a:lstStyle/>
        <a:p>
          <a:r>
            <a:rPr lang="zh-CN" altLang="en-US" dirty="0" smtClean="0"/>
            <a:t>小额支付功能：芯片上加载了电子现金账户，可在贴有“闪付</a:t>
          </a:r>
          <a:r>
            <a:rPr lang="en-US" altLang="zh-CN" dirty="0" smtClean="0"/>
            <a:t>”</a:t>
          </a:r>
          <a:r>
            <a:rPr lang="zh-CN" altLang="en-US" dirty="0" smtClean="0"/>
            <a:t>标识的商户处进行无需输入密码的快速支付，简化交易手续、提高交易速度；</a:t>
          </a:r>
          <a:endParaRPr lang="zh-CN" altLang="en-US" dirty="0"/>
        </a:p>
      </dgm:t>
    </dgm:pt>
    <dgm:pt modelId="{56854F12-3AE1-4D5F-A504-A044B99E7972}" type="parTrans" cxnId="{1963D391-1381-4C69-BFE0-089748DFF242}">
      <dgm:prSet/>
      <dgm:spPr/>
      <dgm:t>
        <a:bodyPr/>
        <a:lstStyle/>
        <a:p>
          <a:endParaRPr lang="zh-CN" altLang="en-US"/>
        </a:p>
      </dgm:t>
    </dgm:pt>
    <dgm:pt modelId="{BD3D0D4C-B985-404D-AF90-3C6443BAAAC9}" type="sibTrans" cxnId="{1963D391-1381-4C69-BFE0-089748DFF242}">
      <dgm:prSet/>
      <dgm:spPr/>
      <dgm:t>
        <a:bodyPr/>
        <a:lstStyle/>
        <a:p>
          <a:endParaRPr lang="zh-CN" altLang="en-US"/>
        </a:p>
      </dgm:t>
    </dgm:pt>
    <dgm:pt modelId="{A1E4CAB9-FFCF-4229-A593-D8D5CAC6C12A}">
      <dgm:prSet phldrT="[文本]"/>
      <dgm:spPr/>
      <dgm:t>
        <a:bodyPr/>
        <a:lstStyle/>
        <a:p>
          <a:r>
            <a:rPr lang="zh-CN" altLang="en-US" dirty="0" smtClean="0"/>
            <a:t>交易更加安全：具有优于传统磁条卡的安全性能；</a:t>
          </a:r>
          <a:endParaRPr lang="zh-CN" altLang="en-US" dirty="0"/>
        </a:p>
      </dgm:t>
    </dgm:pt>
    <dgm:pt modelId="{29D32E09-EC15-4FC8-980F-87C8276A3CA9}" type="parTrans" cxnId="{C5DEC367-69E2-4B3A-88D2-E719FDCE9D15}">
      <dgm:prSet/>
      <dgm:spPr/>
      <dgm:t>
        <a:bodyPr/>
        <a:lstStyle/>
        <a:p>
          <a:endParaRPr lang="zh-CN" altLang="en-US"/>
        </a:p>
      </dgm:t>
    </dgm:pt>
    <dgm:pt modelId="{2DF40439-0AFA-419E-89EF-46652879F0D6}" type="sibTrans" cxnId="{C5DEC367-69E2-4B3A-88D2-E719FDCE9D15}">
      <dgm:prSet/>
      <dgm:spPr/>
      <dgm:t>
        <a:bodyPr/>
        <a:lstStyle/>
        <a:p>
          <a:endParaRPr lang="zh-CN" altLang="en-US"/>
        </a:p>
      </dgm:t>
    </dgm:pt>
    <dgm:pt modelId="{C203371E-B565-400B-B08C-A39875EDB185}" type="pres">
      <dgm:prSet presAssocID="{0FD3E9C4-A44A-4D61-852D-33A2CCDB290E}" presName="linear" presStyleCnt="0">
        <dgm:presLayoutVars>
          <dgm:animLvl val="lvl"/>
          <dgm:resizeHandles val="exact"/>
        </dgm:presLayoutVars>
      </dgm:prSet>
      <dgm:spPr/>
      <dgm:t>
        <a:bodyPr/>
        <a:lstStyle/>
        <a:p>
          <a:endParaRPr lang="zh-CN" altLang="en-US"/>
        </a:p>
      </dgm:t>
    </dgm:pt>
    <dgm:pt modelId="{F61F1DA8-E620-468F-8A49-ECAC86F7A89E}" type="pres">
      <dgm:prSet presAssocID="{A94AEA24-B397-455E-964E-1B77F79064FC}" presName="parentText" presStyleLbl="node1" presStyleIdx="0" presStyleCnt="2" custLinFactY="-28298" custLinFactNeighborY="-100000">
        <dgm:presLayoutVars>
          <dgm:chMax val="0"/>
          <dgm:bulletEnabled val="1"/>
        </dgm:presLayoutVars>
      </dgm:prSet>
      <dgm:spPr/>
      <dgm:t>
        <a:bodyPr/>
        <a:lstStyle/>
        <a:p>
          <a:endParaRPr lang="zh-CN" altLang="en-US"/>
        </a:p>
      </dgm:t>
    </dgm:pt>
    <dgm:pt modelId="{5A406F1F-FE4D-49DC-A198-BF018620E634}" type="pres">
      <dgm:prSet presAssocID="{A94AEA24-B397-455E-964E-1B77F79064FC}" presName="childText" presStyleLbl="revTx" presStyleIdx="0" presStyleCnt="2" custLinFactNeighborX="1181" custLinFactNeighborY="-4448">
        <dgm:presLayoutVars>
          <dgm:bulletEnabled val="1"/>
        </dgm:presLayoutVars>
      </dgm:prSet>
      <dgm:spPr/>
      <dgm:t>
        <a:bodyPr/>
        <a:lstStyle/>
        <a:p>
          <a:endParaRPr lang="zh-CN" altLang="en-US"/>
        </a:p>
      </dgm:t>
    </dgm:pt>
    <dgm:pt modelId="{8483F6F8-014F-4B1B-8B66-7DEAEE026896}" type="pres">
      <dgm:prSet presAssocID="{15A9AD9D-B526-48B2-87A5-CDB7AA74A81B}" presName="parentText" presStyleLbl="node1" presStyleIdx="1" presStyleCnt="2">
        <dgm:presLayoutVars>
          <dgm:chMax val="0"/>
          <dgm:bulletEnabled val="1"/>
        </dgm:presLayoutVars>
      </dgm:prSet>
      <dgm:spPr/>
      <dgm:t>
        <a:bodyPr/>
        <a:lstStyle/>
        <a:p>
          <a:endParaRPr lang="zh-CN" altLang="en-US"/>
        </a:p>
      </dgm:t>
    </dgm:pt>
    <dgm:pt modelId="{069CABCF-B576-47D8-A77F-B5D5443A641F}" type="pres">
      <dgm:prSet presAssocID="{15A9AD9D-B526-48B2-87A5-CDB7AA74A81B}" presName="childText" presStyleLbl="revTx" presStyleIdx="1" presStyleCnt="2">
        <dgm:presLayoutVars>
          <dgm:bulletEnabled val="1"/>
        </dgm:presLayoutVars>
      </dgm:prSet>
      <dgm:spPr/>
      <dgm:t>
        <a:bodyPr/>
        <a:lstStyle/>
        <a:p>
          <a:endParaRPr lang="zh-CN" altLang="en-US"/>
        </a:p>
      </dgm:t>
    </dgm:pt>
  </dgm:ptLst>
  <dgm:cxnLst>
    <dgm:cxn modelId="{C5DEC367-69E2-4B3A-88D2-E719FDCE9D15}" srcId="{15A9AD9D-B526-48B2-87A5-CDB7AA74A81B}" destId="{A1E4CAB9-FFCF-4229-A593-D8D5CAC6C12A}" srcOrd="2" destOrd="0" parTransId="{29D32E09-EC15-4FC8-980F-87C8276A3CA9}" sibTransId="{2DF40439-0AFA-419E-89EF-46652879F0D6}"/>
    <dgm:cxn modelId="{A166B95D-1657-4ACC-9033-A9ECB036408E}" type="presOf" srcId="{A94AEA24-B397-455E-964E-1B77F79064FC}" destId="{F61F1DA8-E620-468F-8A49-ECAC86F7A89E}" srcOrd="0" destOrd="0" presId="urn:microsoft.com/office/officeart/2005/8/layout/vList2"/>
    <dgm:cxn modelId="{F2BBDDB8-D9DF-42B3-8669-C4027B295B9E}" srcId="{15A9AD9D-B526-48B2-87A5-CDB7AA74A81B}" destId="{06D2CBBD-3382-49BA-A875-06A656AE23F7}" srcOrd="3" destOrd="0" parTransId="{4379E143-847D-4358-8498-E0CB2D3D8B24}" sibTransId="{F6BAF5DF-0DB1-48B9-99DF-B7178AF27634}"/>
    <dgm:cxn modelId="{0217AE32-DB4E-4FF6-99E1-2359FDC16839}" type="presOf" srcId="{A067F487-C8E8-436E-9640-B4FFBC7EA6B2}" destId="{5A406F1F-FE4D-49DC-A198-BF018620E634}" srcOrd="0" destOrd="0" presId="urn:microsoft.com/office/officeart/2005/8/layout/vList2"/>
    <dgm:cxn modelId="{8503C1F8-F70B-4BDC-AD47-2F7C4B280A2A}" type="presOf" srcId="{89EBF14F-7626-4B15-86F8-C6EAD1968067}" destId="{069CABCF-B576-47D8-A77F-B5D5443A641F}" srcOrd="0" destOrd="0" presId="urn:microsoft.com/office/officeart/2005/8/layout/vList2"/>
    <dgm:cxn modelId="{E1E1CEC0-17F5-4A32-9148-2D67B599303C}" type="presOf" srcId="{A1E4CAB9-FFCF-4229-A593-D8D5CAC6C12A}" destId="{069CABCF-B576-47D8-A77F-B5D5443A641F}" srcOrd="0" destOrd="2" presId="urn:microsoft.com/office/officeart/2005/8/layout/vList2"/>
    <dgm:cxn modelId="{4B1E06CF-1F37-4B89-9D74-D0F493A4CC7C}" srcId="{0FD3E9C4-A44A-4D61-852D-33A2CCDB290E}" destId="{A94AEA24-B397-455E-964E-1B77F79064FC}" srcOrd="0" destOrd="0" parTransId="{F2E2CE07-E5C1-4BD5-92B2-30C0A470EE5A}" sibTransId="{3E09FDCF-991D-4907-81C6-98376AF40832}"/>
    <dgm:cxn modelId="{40821DCA-A346-41E6-8C51-AE35AAE1D2F8}" type="presOf" srcId="{06D2CBBD-3382-49BA-A875-06A656AE23F7}" destId="{069CABCF-B576-47D8-A77F-B5D5443A641F}" srcOrd="0" destOrd="3" presId="urn:microsoft.com/office/officeart/2005/8/layout/vList2"/>
    <dgm:cxn modelId="{9973413A-5334-4989-8797-4459F0064E69}" srcId="{A94AEA24-B397-455E-964E-1B77F79064FC}" destId="{A067F487-C8E8-436E-9640-B4FFBC7EA6B2}" srcOrd="0" destOrd="0" parTransId="{74475CE2-1CD5-47B5-8C34-89AC14361B48}" sibTransId="{FF60CE8A-5343-45BD-8020-CE344E62C627}"/>
    <dgm:cxn modelId="{4297D283-482E-4636-A951-F4716CB05AAB}" type="presOf" srcId="{B5EE70D4-1E7B-4BF0-8EA2-572AF5707D3D}" destId="{069CABCF-B576-47D8-A77F-B5D5443A641F}" srcOrd="0" destOrd="1" presId="urn:microsoft.com/office/officeart/2005/8/layout/vList2"/>
    <dgm:cxn modelId="{C627573C-AD2D-4BDF-98C5-C3BCB5B26642}" srcId="{0FD3E9C4-A44A-4D61-852D-33A2CCDB290E}" destId="{15A9AD9D-B526-48B2-87A5-CDB7AA74A81B}" srcOrd="1" destOrd="0" parTransId="{7321BBB8-2529-46C5-9854-C9FB41447BF7}" sibTransId="{69FB1CB1-89B1-4663-A3E6-D39C0D277CCF}"/>
    <dgm:cxn modelId="{0D050AEC-990C-43F3-A51B-AAF11514B5DF}" srcId="{15A9AD9D-B526-48B2-87A5-CDB7AA74A81B}" destId="{89EBF14F-7626-4B15-86F8-C6EAD1968067}" srcOrd="0" destOrd="0" parTransId="{9EF9CA64-1BAE-4642-8A75-EE7ADD8A8AD9}" sibTransId="{66E67F04-3D19-4C81-9C58-F70762ED815F}"/>
    <dgm:cxn modelId="{8E7B43D4-CE8F-454E-9AF3-B985DC3506FC}" type="presOf" srcId="{15A9AD9D-B526-48B2-87A5-CDB7AA74A81B}" destId="{8483F6F8-014F-4B1B-8B66-7DEAEE026896}" srcOrd="0" destOrd="0" presId="urn:microsoft.com/office/officeart/2005/8/layout/vList2"/>
    <dgm:cxn modelId="{1963D391-1381-4C69-BFE0-089748DFF242}" srcId="{15A9AD9D-B526-48B2-87A5-CDB7AA74A81B}" destId="{B5EE70D4-1E7B-4BF0-8EA2-572AF5707D3D}" srcOrd="1" destOrd="0" parTransId="{56854F12-3AE1-4D5F-A504-A044B99E7972}" sibTransId="{BD3D0D4C-B985-404D-AF90-3C6443BAAAC9}"/>
    <dgm:cxn modelId="{51A16DDD-0236-4F5F-8E6F-AAAC64177ED9}" type="presOf" srcId="{0FD3E9C4-A44A-4D61-852D-33A2CCDB290E}" destId="{C203371E-B565-400B-B08C-A39875EDB185}" srcOrd="0" destOrd="0" presId="urn:microsoft.com/office/officeart/2005/8/layout/vList2"/>
    <dgm:cxn modelId="{354D19CE-E9B8-4CF2-A8EC-C8C51A318414}" type="presParOf" srcId="{C203371E-B565-400B-B08C-A39875EDB185}" destId="{F61F1DA8-E620-468F-8A49-ECAC86F7A89E}" srcOrd="0" destOrd="0" presId="urn:microsoft.com/office/officeart/2005/8/layout/vList2"/>
    <dgm:cxn modelId="{4F0DA95A-32E7-4A7C-8A0E-C79CCC9D7E47}" type="presParOf" srcId="{C203371E-B565-400B-B08C-A39875EDB185}" destId="{5A406F1F-FE4D-49DC-A198-BF018620E634}" srcOrd="1" destOrd="0" presId="urn:microsoft.com/office/officeart/2005/8/layout/vList2"/>
    <dgm:cxn modelId="{48855E14-8D7A-4169-BD3F-B791B8F4CFA4}" type="presParOf" srcId="{C203371E-B565-400B-B08C-A39875EDB185}" destId="{8483F6F8-014F-4B1B-8B66-7DEAEE026896}" srcOrd="2" destOrd="0" presId="urn:microsoft.com/office/officeart/2005/8/layout/vList2"/>
    <dgm:cxn modelId="{E295B14D-3B24-4F57-AEE4-DD64A6F126DB}" type="presParOf" srcId="{C203371E-B565-400B-B08C-A39875EDB185}" destId="{069CABCF-B576-47D8-A77F-B5D5443A641F}"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D9C82-6DCB-40F8-B5B6-EC2D27AF9069}"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zh-CN" altLang="en-US"/>
        </a:p>
      </dgm:t>
    </dgm:pt>
    <dgm:pt modelId="{5232DF3B-E1BE-4BD3-A00F-4A5D2F44014D}">
      <dgm:prSet phldrT="[文本]" custT="1"/>
      <dgm:spPr/>
      <dgm:t>
        <a:bodyPr/>
        <a:lstStyle/>
        <a:p>
          <a:r>
            <a:rPr lang="zh-CN" altLang="en-US" sz="2000" b="0" dirty="0" smtClean="0"/>
            <a:t>“蓉城卡”是一张符合</a:t>
          </a:r>
          <a:r>
            <a:rPr lang="en-US" altLang="zh-CN" sz="2000" b="0" dirty="0" smtClean="0"/>
            <a:t>PBOC2.0</a:t>
          </a:r>
          <a:r>
            <a:rPr lang="zh-CN" altLang="en-US" sz="2000" b="0" dirty="0" smtClean="0"/>
            <a:t>标准的、同时具备磁条和芯片介质的复合卡，卡面含有“蓉城卡”字样，是成都的专属市民卡。</a:t>
          </a:r>
          <a:endParaRPr lang="en-US" altLang="zh-CN" sz="2000" b="0" dirty="0" smtClean="0"/>
        </a:p>
      </dgm:t>
    </dgm:pt>
    <dgm:pt modelId="{9BBAA2C5-9095-4D08-B567-4118D895DA89}" type="parTrans" cxnId="{5A80A5CE-A378-4378-B4F3-71379C845DC2}">
      <dgm:prSet/>
      <dgm:spPr/>
      <dgm:t>
        <a:bodyPr/>
        <a:lstStyle/>
        <a:p>
          <a:endParaRPr lang="zh-CN" altLang="en-US"/>
        </a:p>
      </dgm:t>
    </dgm:pt>
    <dgm:pt modelId="{255A0ABB-D4E9-4091-BDE3-8D46C564D261}" type="sibTrans" cxnId="{5A80A5CE-A378-4378-B4F3-71379C845DC2}">
      <dgm:prSet/>
      <dgm:spPr/>
      <dgm:t>
        <a:bodyPr/>
        <a:lstStyle/>
        <a:p>
          <a:endParaRPr lang="zh-CN" altLang="en-US"/>
        </a:p>
      </dgm:t>
    </dgm:pt>
    <dgm:pt modelId="{F005BBC0-97DC-4E84-9CF8-5DE68EE61C7D}">
      <dgm:prSet phldrT="[文本]" custT="1"/>
      <dgm:spPr/>
      <dgm:t>
        <a:bodyPr/>
        <a:lstStyle/>
        <a:p>
          <a:r>
            <a:rPr lang="zh-CN" altLang="en-US" sz="2000" dirty="0" smtClean="0"/>
            <a:t>现可在成都地铁</a:t>
          </a:r>
          <a:r>
            <a:rPr lang="en-US" altLang="zh-CN" sz="2000" dirty="0" smtClean="0"/>
            <a:t>1</a:t>
          </a:r>
          <a:r>
            <a:rPr lang="zh-CN" altLang="en-US" sz="2000" dirty="0" smtClean="0"/>
            <a:t>、</a:t>
          </a:r>
          <a:r>
            <a:rPr lang="en-US" altLang="zh-CN" sz="2000" dirty="0" smtClean="0"/>
            <a:t>2</a:t>
          </a:r>
          <a:r>
            <a:rPr lang="zh-CN" altLang="en-US" sz="2000" dirty="0" smtClean="0"/>
            <a:t>号线、出租车上使用，即将开通在二环路快速公交上的使用。未来，将进一步在停车场、菜市场、景区、快餐等小额支付领域中广泛使用。</a:t>
          </a:r>
          <a:endParaRPr lang="en-US" altLang="zh-CN" sz="2000" dirty="0" smtClean="0"/>
        </a:p>
      </dgm:t>
    </dgm:pt>
    <dgm:pt modelId="{37203E8B-A9EA-47FD-8917-560EA043401E}" type="parTrans" cxnId="{A09A22E3-4333-4B2C-BA61-3684A40BC970}">
      <dgm:prSet/>
      <dgm:spPr/>
      <dgm:t>
        <a:bodyPr/>
        <a:lstStyle/>
        <a:p>
          <a:endParaRPr lang="zh-CN" altLang="en-US"/>
        </a:p>
      </dgm:t>
    </dgm:pt>
    <dgm:pt modelId="{EB701CA1-5C9E-4CA2-BE8D-D8809C6E9D2F}" type="sibTrans" cxnId="{A09A22E3-4333-4B2C-BA61-3684A40BC970}">
      <dgm:prSet/>
      <dgm:spPr/>
      <dgm:t>
        <a:bodyPr/>
        <a:lstStyle/>
        <a:p>
          <a:endParaRPr lang="zh-CN" altLang="en-US"/>
        </a:p>
      </dgm:t>
    </dgm:pt>
    <dgm:pt modelId="{7ABE9FB8-E16E-4D5F-AF28-2D28C1BA4FE2}" type="pres">
      <dgm:prSet presAssocID="{BEED9C82-6DCB-40F8-B5B6-EC2D27AF9069}" presName="linear" presStyleCnt="0">
        <dgm:presLayoutVars>
          <dgm:animLvl val="lvl"/>
          <dgm:resizeHandles val="exact"/>
        </dgm:presLayoutVars>
      </dgm:prSet>
      <dgm:spPr/>
      <dgm:t>
        <a:bodyPr/>
        <a:lstStyle/>
        <a:p>
          <a:endParaRPr lang="zh-CN" altLang="en-US"/>
        </a:p>
      </dgm:t>
    </dgm:pt>
    <dgm:pt modelId="{A8D70ABD-FD8C-4F62-A393-D9587EEAE694}" type="pres">
      <dgm:prSet presAssocID="{5232DF3B-E1BE-4BD3-A00F-4A5D2F44014D}" presName="parentText" presStyleLbl="node1" presStyleIdx="0" presStyleCnt="2" custLinFactNeighborX="-726" custLinFactNeighborY="-37257">
        <dgm:presLayoutVars>
          <dgm:chMax val="0"/>
          <dgm:bulletEnabled val="1"/>
        </dgm:presLayoutVars>
      </dgm:prSet>
      <dgm:spPr/>
      <dgm:t>
        <a:bodyPr/>
        <a:lstStyle/>
        <a:p>
          <a:endParaRPr lang="zh-CN" altLang="en-US"/>
        </a:p>
      </dgm:t>
    </dgm:pt>
    <dgm:pt modelId="{1DC7AB5E-1A9B-4C8E-983E-4FCCCE1DF7E7}" type="pres">
      <dgm:prSet presAssocID="{255A0ABB-D4E9-4091-BDE3-8D46C564D261}" presName="spacer" presStyleCnt="0"/>
      <dgm:spPr/>
      <dgm:t>
        <a:bodyPr/>
        <a:lstStyle/>
        <a:p>
          <a:endParaRPr lang="zh-CN" altLang="en-US"/>
        </a:p>
      </dgm:t>
    </dgm:pt>
    <dgm:pt modelId="{6B9682F9-BB7B-45CA-B33F-44B248731588}" type="pres">
      <dgm:prSet presAssocID="{F005BBC0-97DC-4E84-9CF8-5DE68EE61C7D}" presName="parentText" presStyleLbl="node1" presStyleIdx="1" presStyleCnt="2" custLinFactNeighborX="-391" custLinFactNeighborY="690">
        <dgm:presLayoutVars>
          <dgm:chMax val="0"/>
          <dgm:bulletEnabled val="1"/>
        </dgm:presLayoutVars>
      </dgm:prSet>
      <dgm:spPr/>
      <dgm:t>
        <a:bodyPr/>
        <a:lstStyle/>
        <a:p>
          <a:endParaRPr lang="zh-CN" altLang="en-US"/>
        </a:p>
      </dgm:t>
    </dgm:pt>
  </dgm:ptLst>
  <dgm:cxnLst>
    <dgm:cxn modelId="{88D1C499-98F5-41FA-A8B1-EA0534B8E4EB}" type="presOf" srcId="{BEED9C82-6DCB-40F8-B5B6-EC2D27AF9069}" destId="{7ABE9FB8-E16E-4D5F-AF28-2D28C1BA4FE2}" srcOrd="0" destOrd="0" presId="urn:microsoft.com/office/officeart/2005/8/layout/vList2"/>
    <dgm:cxn modelId="{5A80A5CE-A378-4378-B4F3-71379C845DC2}" srcId="{BEED9C82-6DCB-40F8-B5B6-EC2D27AF9069}" destId="{5232DF3B-E1BE-4BD3-A00F-4A5D2F44014D}" srcOrd="0" destOrd="0" parTransId="{9BBAA2C5-9095-4D08-B567-4118D895DA89}" sibTransId="{255A0ABB-D4E9-4091-BDE3-8D46C564D261}"/>
    <dgm:cxn modelId="{68E1C478-CFCF-47CF-950E-D1AC46416901}" type="presOf" srcId="{5232DF3B-E1BE-4BD3-A00F-4A5D2F44014D}" destId="{A8D70ABD-FD8C-4F62-A393-D9587EEAE694}" srcOrd="0" destOrd="0" presId="urn:microsoft.com/office/officeart/2005/8/layout/vList2"/>
    <dgm:cxn modelId="{3D9ED5B4-FCDD-4F1D-9108-9341A70C5B5D}" type="presOf" srcId="{F005BBC0-97DC-4E84-9CF8-5DE68EE61C7D}" destId="{6B9682F9-BB7B-45CA-B33F-44B248731588}" srcOrd="0" destOrd="0" presId="urn:microsoft.com/office/officeart/2005/8/layout/vList2"/>
    <dgm:cxn modelId="{A09A22E3-4333-4B2C-BA61-3684A40BC970}" srcId="{BEED9C82-6DCB-40F8-B5B6-EC2D27AF9069}" destId="{F005BBC0-97DC-4E84-9CF8-5DE68EE61C7D}" srcOrd="1" destOrd="0" parTransId="{37203E8B-A9EA-47FD-8917-560EA043401E}" sibTransId="{EB701CA1-5C9E-4CA2-BE8D-D8809C6E9D2F}"/>
    <dgm:cxn modelId="{D1953325-8986-492E-AD21-FBD9D4BE680C}" type="presParOf" srcId="{7ABE9FB8-E16E-4D5F-AF28-2D28C1BA4FE2}" destId="{A8D70ABD-FD8C-4F62-A393-D9587EEAE694}" srcOrd="0" destOrd="0" presId="urn:microsoft.com/office/officeart/2005/8/layout/vList2"/>
    <dgm:cxn modelId="{B529CE62-2564-40C1-B327-D64234869776}" type="presParOf" srcId="{7ABE9FB8-E16E-4D5F-AF28-2D28C1BA4FE2}" destId="{1DC7AB5E-1A9B-4C8E-983E-4FCCCE1DF7E7}" srcOrd="1" destOrd="0" presId="urn:microsoft.com/office/officeart/2005/8/layout/vList2"/>
    <dgm:cxn modelId="{99623FE2-A706-4F7B-957A-876FCD70FBA1}" type="presParOf" srcId="{7ABE9FB8-E16E-4D5F-AF28-2D28C1BA4FE2}" destId="{6B9682F9-BB7B-45CA-B33F-44B248731588}"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A48A46-143B-42C2-9E19-B62C8607364E}" type="doc">
      <dgm:prSet loTypeId="urn:microsoft.com/office/officeart/2005/8/layout/process2" loCatId="process" qsTypeId="urn:microsoft.com/office/officeart/2005/8/quickstyle/simple3" qsCatId="simple" csTypeId="urn:microsoft.com/office/officeart/2005/8/colors/accent2_3" csCatId="accent2" phldr="1"/>
      <dgm:spPr/>
    </dgm:pt>
    <dgm:pt modelId="{47DBC8BF-8790-4C26-B7AE-C1E1F9A39205}">
      <dgm:prSet phldrT="[文本]"/>
      <dgm:spPr/>
      <dgm:t>
        <a:bodyPr/>
        <a:lstStyle/>
        <a:p>
          <a:r>
            <a:rPr lang="zh-CN" altLang="en-US" dirty="0" smtClean="0"/>
            <a:t>提供更安全、更便捷的支付体验</a:t>
          </a:r>
          <a:endParaRPr lang="zh-CN" altLang="en-US" dirty="0"/>
        </a:p>
      </dgm:t>
    </dgm:pt>
    <dgm:pt modelId="{C4FBA5A6-637F-46C4-9745-7B45EB7AA9F3}" type="parTrans" cxnId="{7F91AFEF-6156-4479-BE55-5DC039C19AB9}">
      <dgm:prSet/>
      <dgm:spPr/>
      <dgm:t>
        <a:bodyPr/>
        <a:lstStyle/>
        <a:p>
          <a:endParaRPr lang="zh-CN" altLang="en-US"/>
        </a:p>
      </dgm:t>
    </dgm:pt>
    <dgm:pt modelId="{FB398EC0-7B95-4706-8BAF-3DB4F81665C1}" type="sibTrans" cxnId="{7F91AFEF-6156-4479-BE55-5DC039C19AB9}">
      <dgm:prSet/>
      <dgm:spPr/>
      <dgm:t>
        <a:bodyPr/>
        <a:lstStyle/>
        <a:p>
          <a:endParaRPr lang="zh-CN" altLang="en-US"/>
        </a:p>
      </dgm:t>
    </dgm:pt>
    <dgm:pt modelId="{1A418FB8-BB45-4F84-8C8E-F8975659D5DA}">
      <dgm:prSet phldrT="[文本]"/>
      <dgm:spPr/>
      <dgm:t>
        <a:bodyPr/>
        <a:lstStyle/>
        <a:p>
          <a:r>
            <a:rPr lang="zh-CN" altLang="en-US" dirty="0" smtClean="0"/>
            <a:t>一卡多用，携带方便，应用广泛</a:t>
          </a:r>
          <a:endParaRPr lang="zh-CN" altLang="en-US" dirty="0"/>
        </a:p>
      </dgm:t>
    </dgm:pt>
    <dgm:pt modelId="{2CE8E1FC-6A00-4399-8B31-17413E58A482}" type="parTrans" cxnId="{D24F8D05-E110-4032-8070-EF21053F53BA}">
      <dgm:prSet/>
      <dgm:spPr/>
      <dgm:t>
        <a:bodyPr/>
        <a:lstStyle/>
        <a:p>
          <a:endParaRPr lang="zh-CN" altLang="en-US"/>
        </a:p>
      </dgm:t>
    </dgm:pt>
    <dgm:pt modelId="{59109C5E-F44E-4384-91DE-2CFA75CDE513}" type="sibTrans" cxnId="{D24F8D05-E110-4032-8070-EF21053F53BA}">
      <dgm:prSet/>
      <dgm:spPr/>
      <dgm:t>
        <a:bodyPr/>
        <a:lstStyle/>
        <a:p>
          <a:endParaRPr lang="zh-CN" altLang="en-US"/>
        </a:p>
      </dgm:t>
    </dgm:pt>
    <dgm:pt modelId="{CC86AD12-306A-4E35-A656-CE6C44C6CA35}" type="pres">
      <dgm:prSet presAssocID="{F1A48A46-143B-42C2-9E19-B62C8607364E}" presName="linearFlow" presStyleCnt="0">
        <dgm:presLayoutVars>
          <dgm:resizeHandles val="exact"/>
        </dgm:presLayoutVars>
      </dgm:prSet>
      <dgm:spPr/>
    </dgm:pt>
    <dgm:pt modelId="{B7D9589A-2402-481B-83D3-AB6889F4271C}" type="pres">
      <dgm:prSet presAssocID="{47DBC8BF-8790-4C26-B7AE-C1E1F9A39205}" presName="node" presStyleLbl="node1" presStyleIdx="0" presStyleCnt="2" custLinFactNeighborX="3602" custLinFactNeighborY="17522">
        <dgm:presLayoutVars>
          <dgm:bulletEnabled val="1"/>
        </dgm:presLayoutVars>
      </dgm:prSet>
      <dgm:spPr/>
      <dgm:t>
        <a:bodyPr/>
        <a:lstStyle/>
        <a:p>
          <a:endParaRPr lang="zh-CN" altLang="en-US"/>
        </a:p>
      </dgm:t>
    </dgm:pt>
    <dgm:pt modelId="{BC4EFC5F-27AE-439D-81F0-59F1698CF172}" type="pres">
      <dgm:prSet presAssocID="{FB398EC0-7B95-4706-8BAF-3DB4F81665C1}" presName="sibTrans" presStyleLbl="sibTrans2D1" presStyleIdx="0" presStyleCnt="1"/>
      <dgm:spPr/>
      <dgm:t>
        <a:bodyPr/>
        <a:lstStyle/>
        <a:p>
          <a:endParaRPr lang="zh-CN" altLang="en-US"/>
        </a:p>
      </dgm:t>
    </dgm:pt>
    <dgm:pt modelId="{8AD46C61-17FE-4860-8888-9A9D416FA156}" type="pres">
      <dgm:prSet presAssocID="{FB398EC0-7B95-4706-8BAF-3DB4F81665C1}" presName="connectorText" presStyleLbl="sibTrans2D1" presStyleIdx="0" presStyleCnt="1"/>
      <dgm:spPr/>
      <dgm:t>
        <a:bodyPr/>
        <a:lstStyle/>
        <a:p>
          <a:endParaRPr lang="zh-CN" altLang="en-US"/>
        </a:p>
      </dgm:t>
    </dgm:pt>
    <dgm:pt modelId="{0D2DEA5B-DECF-45A0-9AC1-76B150BB4B60}" type="pres">
      <dgm:prSet presAssocID="{1A418FB8-BB45-4F84-8C8E-F8975659D5DA}" presName="node" presStyleLbl="node1" presStyleIdx="1" presStyleCnt="2">
        <dgm:presLayoutVars>
          <dgm:bulletEnabled val="1"/>
        </dgm:presLayoutVars>
      </dgm:prSet>
      <dgm:spPr/>
      <dgm:t>
        <a:bodyPr/>
        <a:lstStyle/>
        <a:p>
          <a:endParaRPr lang="zh-CN" altLang="en-US"/>
        </a:p>
      </dgm:t>
    </dgm:pt>
  </dgm:ptLst>
  <dgm:cxnLst>
    <dgm:cxn modelId="{7F91AFEF-6156-4479-BE55-5DC039C19AB9}" srcId="{F1A48A46-143B-42C2-9E19-B62C8607364E}" destId="{47DBC8BF-8790-4C26-B7AE-C1E1F9A39205}" srcOrd="0" destOrd="0" parTransId="{C4FBA5A6-637F-46C4-9745-7B45EB7AA9F3}" sibTransId="{FB398EC0-7B95-4706-8BAF-3DB4F81665C1}"/>
    <dgm:cxn modelId="{D24F8D05-E110-4032-8070-EF21053F53BA}" srcId="{F1A48A46-143B-42C2-9E19-B62C8607364E}" destId="{1A418FB8-BB45-4F84-8C8E-F8975659D5DA}" srcOrd="1" destOrd="0" parTransId="{2CE8E1FC-6A00-4399-8B31-17413E58A482}" sibTransId="{59109C5E-F44E-4384-91DE-2CFA75CDE513}"/>
    <dgm:cxn modelId="{9F959527-A10A-437C-84A1-4C1B53928748}" type="presOf" srcId="{47DBC8BF-8790-4C26-B7AE-C1E1F9A39205}" destId="{B7D9589A-2402-481B-83D3-AB6889F4271C}" srcOrd="0" destOrd="0" presId="urn:microsoft.com/office/officeart/2005/8/layout/process2"/>
    <dgm:cxn modelId="{89E32B87-5092-48FE-9193-FBAC2243345D}" type="presOf" srcId="{1A418FB8-BB45-4F84-8C8E-F8975659D5DA}" destId="{0D2DEA5B-DECF-45A0-9AC1-76B150BB4B60}" srcOrd="0" destOrd="0" presId="urn:microsoft.com/office/officeart/2005/8/layout/process2"/>
    <dgm:cxn modelId="{7DC95D8B-AB18-4FA4-A5FA-964CE83319B0}" type="presOf" srcId="{F1A48A46-143B-42C2-9E19-B62C8607364E}" destId="{CC86AD12-306A-4E35-A656-CE6C44C6CA35}" srcOrd="0" destOrd="0" presId="urn:microsoft.com/office/officeart/2005/8/layout/process2"/>
    <dgm:cxn modelId="{EF32DEF4-78C8-43D9-8577-6C2560A991B2}" type="presOf" srcId="{FB398EC0-7B95-4706-8BAF-3DB4F81665C1}" destId="{BC4EFC5F-27AE-439D-81F0-59F1698CF172}" srcOrd="0" destOrd="0" presId="urn:microsoft.com/office/officeart/2005/8/layout/process2"/>
    <dgm:cxn modelId="{DA640BED-036A-456E-A2D6-43EBA04A60C0}" type="presOf" srcId="{FB398EC0-7B95-4706-8BAF-3DB4F81665C1}" destId="{8AD46C61-17FE-4860-8888-9A9D416FA156}" srcOrd="1" destOrd="0" presId="urn:microsoft.com/office/officeart/2005/8/layout/process2"/>
    <dgm:cxn modelId="{E484F358-13A9-437F-BFCF-467142986A59}" type="presParOf" srcId="{CC86AD12-306A-4E35-A656-CE6C44C6CA35}" destId="{B7D9589A-2402-481B-83D3-AB6889F4271C}" srcOrd="0" destOrd="0" presId="urn:microsoft.com/office/officeart/2005/8/layout/process2"/>
    <dgm:cxn modelId="{C5967199-9C46-4798-A01E-EE03191240DF}" type="presParOf" srcId="{CC86AD12-306A-4E35-A656-CE6C44C6CA35}" destId="{BC4EFC5F-27AE-439D-81F0-59F1698CF172}" srcOrd="1" destOrd="0" presId="urn:microsoft.com/office/officeart/2005/8/layout/process2"/>
    <dgm:cxn modelId="{41F57960-DC66-4DF7-B831-58FCC1E9F824}" type="presParOf" srcId="{BC4EFC5F-27AE-439D-81F0-59F1698CF172}" destId="{8AD46C61-17FE-4860-8888-9A9D416FA156}" srcOrd="0" destOrd="0" presId="urn:microsoft.com/office/officeart/2005/8/layout/process2"/>
    <dgm:cxn modelId="{A59FF6B9-2A5E-4F6E-AB05-C4F161C99C5D}" type="presParOf" srcId="{CC86AD12-306A-4E35-A656-CE6C44C6CA35}" destId="{0D2DEA5B-DECF-45A0-9AC1-76B150BB4B60}"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422F4D-53A0-41AF-9DED-FB86D7EC61C0}" type="doc">
      <dgm:prSet loTypeId="urn:microsoft.com/office/officeart/2005/8/layout/hList1" loCatId="list" qsTypeId="urn:microsoft.com/office/officeart/2005/8/quickstyle/simple3" qsCatId="simple" csTypeId="urn:microsoft.com/office/officeart/2005/8/colors/colorful1#2" csCatId="colorful" phldr="1"/>
      <dgm:spPr/>
      <dgm:t>
        <a:bodyPr/>
        <a:lstStyle/>
        <a:p>
          <a:endParaRPr lang="zh-CN" altLang="en-US"/>
        </a:p>
      </dgm:t>
    </dgm:pt>
    <dgm:pt modelId="{DB5936C6-A95C-40A6-BAA0-539AE02F00D0}">
      <dgm:prSet phldrT="[文本]"/>
      <dgm:spPr/>
      <dgm:t>
        <a:bodyPr/>
        <a:lstStyle/>
        <a:p>
          <a:r>
            <a:rPr lang="zh-CN" altLang="en-US" dirty="0" smtClean="0"/>
            <a:t>公共交通应用</a:t>
          </a:r>
          <a:endParaRPr lang="zh-CN" altLang="en-US" dirty="0"/>
        </a:p>
      </dgm:t>
    </dgm:pt>
    <dgm:pt modelId="{3AFD9E44-E852-4604-9843-E6F289439464}" type="parTrans" cxnId="{D179A78E-77A3-4E57-A4D5-13C2FD3CC0F2}">
      <dgm:prSet/>
      <dgm:spPr/>
      <dgm:t>
        <a:bodyPr/>
        <a:lstStyle/>
        <a:p>
          <a:endParaRPr lang="zh-CN" altLang="en-US"/>
        </a:p>
      </dgm:t>
    </dgm:pt>
    <dgm:pt modelId="{7D7391BC-551A-4209-B5D3-A0B190A218E9}" type="sibTrans" cxnId="{D179A78E-77A3-4E57-A4D5-13C2FD3CC0F2}">
      <dgm:prSet/>
      <dgm:spPr/>
      <dgm:t>
        <a:bodyPr/>
        <a:lstStyle/>
        <a:p>
          <a:endParaRPr lang="zh-CN" altLang="en-US"/>
        </a:p>
      </dgm:t>
    </dgm:pt>
    <dgm:pt modelId="{A0AFE8C6-125B-4C50-84F2-CCE95A727707}">
      <dgm:prSet phldrT="[文本]"/>
      <dgm:spPr/>
      <dgm:t>
        <a:bodyPr/>
        <a:lstStyle/>
        <a:p>
          <a:r>
            <a:rPr lang="zh-CN" altLang="en-US" dirty="0" smtClean="0"/>
            <a:t>目前已实现在成都地铁</a:t>
          </a:r>
          <a:r>
            <a:rPr lang="en-US" altLang="zh-CN" dirty="0" smtClean="0"/>
            <a:t>1</a:t>
          </a:r>
          <a:r>
            <a:rPr lang="zh-CN" altLang="en-US" dirty="0" smtClean="0"/>
            <a:t>、</a:t>
          </a:r>
          <a:r>
            <a:rPr lang="en-US" altLang="zh-CN" dirty="0" smtClean="0"/>
            <a:t>2</a:t>
          </a:r>
          <a:r>
            <a:rPr lang="zh-CN" altLang="en-US" dirty="0" smtClean="0"/>
            <a:t>号线各站点的指定通道直接“挥卡”过入口闸机。其余所有通道即将会全面开放。</a:t>
          </a:r>
          <a:endParaRPr lang="zh-CN" altLang="en-US" dirty="0"/>
        </a:p>
      </dgm:t>
    </dgm:pt>
    <dgm:pt modelId="{4132A9B7-EC9A-4027-8BC3-DE25ED26CA47}" type="parTrans" cxnId="{3C964A90-F0EA-44A5-A439-CB201061692B}">
      <dgm:prSet/>
      <dgm:spPr/>
      <dgm:t>
        <a:bodyPr/>
        <a:lstStyle/>
        <a:p>
          <a:endParaRPr lang="zh-CN" altLang="en-US"/>
        </a:p>
      </dgm:t>
    </dgm:pt>
    <dgm:pt modelId="{266FB468-750F-4EB4-BDB2-42D17965609F}" type="sibTrans" cxnId="{3C964A90-F0EA-44A5-A439-CB201061692B}">
      <dgm:prSet/>
      <dgm:spPr/>
      <dgm:t>
        <a:bodyPr/>
        <a:lstStyle/>
        <a:p>
          <a:endParaRPr lang="zh-CN" altLang="en-US"/>
        </a:p>
      </dgm:t>
    </dgm:pt>
    <dgm:pt modelId="{47B98141-1330-402C-88BE-15EDC4DD33B0}">
      <dgm:prSet phldrT="[文本]"/>
      <dgm:spPr/>
      <dgm:t>
        <a:bodyPr/>
        <a:lstStyle/>
        <a:p>
          <a:r>
            <a:rPr lang="zh-CN" altLang="en-US" dirty="0" smtClean="0"/>
            <a:t>所有出租车已完成改造，可实现刷卡。</a:t>
          </a:r>
          <a:endParaRPr lang="zh-CN" altLang="en-US" dirty="0"/>
        </a:p>
      </dgm:t>
    </dgm:pt>
    <dgm:pt modelId="{60C0D15F-6B09-4763-A75D-981285EA8335}" type="parTrans" cxnId="{EA844347-9ADB-47CA-B7A4-7F857DD9D5AE}">
      <dgm:prSet/>
      <dgm:spPr/>
      <dgm:t>
        <a:bodyPr/>
        <a:lstStyle/>
        <a:p>
          <a:endParaRPr lang="zh-CN" altLang="en-US"/>
        </a:p>
      </dgm:t>
    </dgm:pt>
    <dgm:pt modelId="{A6777421-9236-4545-9DAC-CE4B4B49A860}" type="sibTrans" cxnId="{EA844347-9ADB-47CA-B7A4-7F857DD9D5AE}">
      <dgm:prSet/>
      <dgm:spPr/>
      <dgm:t>
        <a:bodyPr/>
        <a:lstStyle/>
        <a:p>
          <a:endParaRPr lang="zh-CN" altLang="en-US"/>
        </a:p>
      </dgm:t>
    </dgm:pt>
    <dgm:pt modelId="{E616282C-AF61-47B8-8BE5-F24A7F6901F0}">
      <dgm:prSet phldrT="[文本]"/>
      <dgm:spPr/>
      <dgm:t>
        <a:bodyPr/>
        <a:lstStyle/>
        <a:p>
          <a:r>
            <a:rPr lang="zh-CN" altLang="en-US" dirty="0" smtClean="0"/>
            <a:t>快速公交即将实现刷卡。</a:t>
          </a:r>
          <a:endParaRPr lang="zh-CN" altLang="en-US" dirty="0"/>
        </a:p>
      </dgm:t>
    </dgm:pt>
    <dgm:pt modelId="{7D7E12BF-5605-429C-8101-0AA1EE208FAA}" type="parTrans" cxnId="{865BFBF6-6183-4632-9091-217C8B0EC232}">
      <dgm:prSet/>
      <dgm:spPr/>
      <dgm:t>
        <a:bodyPr/>
        <a:lstStyle/>
        <a:p>
          <a:endParaRPr lang="zh-CN" altLang="en-US"/>
        </a:p>
      </dgm:t>
    </dgm:pt>
    <dgm:pt modelId="{0A56BE07-51DF-4858-8716-555F44A57163}" type="sibTrans" cxnId="{865BFBF6-6183-4632-9091-217C8B0EC232}">
      <dgm:prSet/>
      <dgm:spPr/>
      <dgm:t>
        <a:bodyPr/>
        <a:lstStyle/>
        <a:p>
          <a:endParaRPr lang="zh-CN" altLang="en-US"/>
        </a:p>
      </dgm:t>
    </dgm:pt>
    <dgm:pt modelId="{5776E1B6-ECA2-44C4-B231-AFBDC7316847}" type="pres">
      <dgm:prSet presAssocID="{2F422F4D-53A0-41AF-9DED-FB86D7EC61C0}" presName="Name0" presStyleCnt="0">
        <dgm:presLayoutVars>
          <dgm:dir/>
          <dgm:animLvl val="lvl"/>
          <dgm:resizeHandles val="exact"/>
        </dgm:presLayoutVars>
      </dgm:prSet>
      <dgm:spPr/>
      <dgm:t>
        <a:bodyPr/>
        <a:lstStyle/>
        <a:p>
          <a:endParaRPr lang="zh-CN" altLang="en-US"/>
        </a:p>
      </dgm:t>
    </dgm:pt>
    <dgm:pt modelId="{BAD4B3A8-533A-4E9C-B2D4-2FC681558934}" type="pres">
      <dgm:prSet presAssocID="{DB5936C6-A95C-40A6-BAA0-539AE02F00D0}" presName="composite" presStyleCnt="0"/>
      <dgm:spPr/>
      <dgm:t>
        <a:bodyPr/>
        <a:lstStyle/>
        <a:p>
          <a:endParaRPr lang="zh-CN" altLang="en-US"/>
        </a:p>
      </dgm:t>
    </dgm:pt>
    <dgm:pt modelId="{0E7DBCFB-0297-4292-B230-C58FD0997DCA}" type="pres">
      <dgm:prSet presAssocID="{DB5936C6-A95C-40A6-BAA0-539AE02F00D0}" presName="parTx" presStyleLbl="alignNode1" presStyleIdx="0" presStyleCnt="1" custLinFactNeighborX="-2000" custLinFactNeighborY="2486">
        <dgm:presLayoutVars>
          <dgm:chMax val="0"/>
          <dgm:chPref val="0"/>
          <dgm:bulletEnabled val="1"/>
        </dgm:presLayoutVars>
      </dgm:prSet>
      <dgm:spPr/>
      <dgm:t>
        <a:bodyPr/>
        <a:lstStyle/>
        <a:p>
          <a:endParaRPr lang="zh-CN" altLang="en-US"/>
        </a:p>
      </dgm:t>
    </dgm:pt>
    <dgm:pt modelId="{DFFD8034-9209-44C4-8DA4-599A246781F2}" type="pres">
      <dgm:prSet presAssocID="{DB5936C6-A95C-40A6-BAA0-539AE02F00D0}" presName="desTx" presStyleLbl="alignAccFollowNode1" presStyleIdx="0" presStyleCnt="1">
        <dgm:presLayoutVars>
          <dgm:bulletEnabled val="1"/>
        </dgm:presLayoutVars>
      </dgm:prSet>
      <dgm:spPr/>
      <dgm:t>
        <a:bodyPr/>
        <a:lstStyle/>
        <a:p>
          <a:endParaRPr lang="zh-CN" altLang="en-US"/>
        </a:p>
      </dgm:t>
    </dgm:pt>
  </dgm:ptLst>
  <dgm:cxnLst>
    <dgm:cxn modelId="{9A7FF2FC-451F-4B1B-ABC6-04DFE7A321EB}" type="presOf" srcId="{47B98141-1330-402C-88BE-15EDC4DD33B0}" destId="{DFFD8034-9209-44C4-8DA4-599A246781F2}" srcOrd="0" destOrd="1" presId="urn:microsoft.com/office/officeart/2005/8/layout/hList1"/>
    <dgm:cxn modelId="{3C964A90-F0EA-44A5-A439-CB201061692B}" srcId="{DB5936C6-A95C-40A6-BAA0-539AE02F00D0}" destId="{A0AFE8C6-125B-4C50-84F2-CCE95A727707}" srcOrd="0" destOrd="0" parTransId="{4132A9B7-EC9A-4027-8BC3-DE25ED26CA47}" sibTransId="{266FB468-750F-4EB4-BDB2-42D17965609F}"/>
    <dgm:cxn modelId="{0F56EC5E-8B48-44DD-9326-72BF17948B7D}" type="presOf" srcId="{E616282C-AF61-47B8-8BE5-F24A7F6901F0}" destId="{DFFD8034-9209-44C4-8DA4-599A246781F2}" srcOrd="0" destOrd="2" presId="urn:microsoft.com/office/officeart/2005/8/layout/hList1"/>
    <dgm:cxn modelId="{2262A661-6637-4C38-BFC8-F0275C6EAB24}" type="presOf" srcId="{2F422F4D-53A0-41AF-9DED-FB86D7EC61C0}" destId="{5776E1B6-ECA2-44C4-B231-AFBDC7316847}" srcOrd="0" destOrd="0" presId="urn:microsoft.com/office/officeart/2005/8/layout/hList1"/>
    <dgm:cxn modelId="{EA844347-9ADB-47CA-B7A4-7F857DD9D5AE}" srcId="{DB5936C6-A95C-40A6-BAA0-539AE02F00D0}" destId="{47B98141-1330-402C-88BE-15EDC4DD33B0}" srcOrd="1" destOrd="0" parTransId="{60C0D15F-6B09-4763-A75D-981285EA8335}" sibTransId="{A6777421-9236-4545-9DAC-CE4B4B49A860}"/>
    <dgm:cxn modelId="{E1C79D59-0B8D-4571-96BF-CE0263F69140}" type="presOf" srcId="{DB5936C6-A95C-40A6-BAA0-539AE02F00D0}" destId="{0E7DBCFB-0297-4292-B230-C58FD0997DCA}" srcOrd="0" destOrd="0" presId="urn:microsoft.com/office/officeart/2005/8/layout/hList1"/>
    <dgm:cxn modelId="{865BFBF6-6183-4632-9091-217C8B0EC232}" srcId="{DB5936C6-A95C-40A6-BAA0-539AE02F00D0}" destId="{E616282C-AF61-47B8-8BE5-F24A7F6901F0}" srcOrd="2" destOrd="0" parTransId="{7D7E12BF-5605-429C-8101-0AA1EE208FAA}" sibTransId="{0A56BE07-51DF-4858-8716-555F44A57163}"/>
    <dgm:cxn modelId="{D179A78E-77A3-4E57-A4D5-13C2FD3CC0F2}" srcId="{2F422F4D-53A0-41AF-9DED-FB86D7EC61C0}" destId="{DB5936C6-A95C-40A6-BAA0-539AE02F00D0}" srcOrd="0" destOrd="0" parTransId="{3AFD9E44-E852-4604-9843-E6F289439464}" sibTransId="{7D7391BC-551A-4209-B5D3-A0B190A218E9}"/>
    <dgm:cxn modelId="{3D00D5C0-E01A-4641-A0C3-595EA29E4C4D}" type="presOf" srcId="{A0AFE8C6-125B-4C50-84F2-CCE95A727707}" destId="{DFFD8034-9209-44C4-8DA4-599A246781F2}" srcOrd="0" destOrd="0" presId="urn:microsoft.com/office/officeart/2005/8/layout/hList1"/>
    <dgm:cxn modelId="{20121CF4-416C-4A14-8F7D-AC3FF0CE976A}" type="presParOf" srcId="{5776E1B6-ECA2-44C4-B231-AFBDC7316847}" destId="{BAD4B3A8-533A-4E9C-B2D4-2FC681558934}" srcOrd="0" destOrd="0" presId="urn:microsoft.com/office/officeart/2005/8/layout/hList1"/>
    <dgm:cxn modelId="{16F67EC6-2F72-4DA7-B454-0C3D465AAF37}" type="presParOf" srcId="{BAD4B3A8-533A-4E9C-B2D4-2FC681558934}" destId="{0E7DBCFB-0297-4292-B230-C58FD0997DCA}" srcOrd="0" destOrd="0" presId="urn:microsoft.com/office/officeart/2005/8/layout/hList1"/>
    <dgm:cxn modelId="{CB0EA25E-405E-4DA9-ADF0-8F70E871C61F}" type="presParOf" srcId="{BAD4B3A8-533A-4E9C-B2D4-2FC681558934}" destId="{DFFD8034-9209-44C4-8DA4-599A246781F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422F4D-53A0-41AF-9DED-FB86D7EC61C0}"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zh-CN" altLang="en-US"/>
        </a:p>
      </dgm:t>
    </dgm:pt>
    <dgm:pt modelId="{A0AFE8C6-125B-4C50-84F2-CCE95A727707}">
      <dgm:prSet phldrT="[文本]"/>
      <dgm:spPr/>
      <dgm:t>
        <a:bodyPr/>
        <a:lstStyle/>
        <a:p>
          <a:r>
            <a:rPr lang="zh-CN" altLang="en-US" dirty="0" smtClean="0"/>
            <a:t>芯片上加载了电子现金账户，可在贴有闪付（</a:t>
          </a:r>
          <a:r>
            <a:rPr lang="en-US" altLang="zh-CN" dirty="0" smtClean="0"/>
            <a:t>Quick Pass</a:t>
          </a:r>
          <a:r>
            <a:rPr lang="zh-CN" altLang="en-US" dirty="0" smtClean="0"/>
            <a:t>）标识的商户处进行无需输入密码的快速支付，简化交易手续、提高交易速度。</a:t>
          </a:r>
          <a:endParaRPr lang="zh-CN" altLang="en-US" dirty="0"/>
        </a:p>
      </dgm:t>
    </dgm:pt>
    <dgm:pt modelId="{4132A9B7-EC9A-4027-8BC3-DE25ED26CA47}" type="parTrans" cxnId="{3C964A90-F0EA-44A5-A439-CB201061692B}">
      <dgm:prSet/>
      <dgm:spPr/>
      <dgm:t>
        <a:bodyPr/>
        <a:lstStyle/>
        <a:p>
          <a:endParaRPr lang="zh-CN" altLang="en-US"/>
        </a:p>
      </dgm:t>
    </dgm:pt>
    <dgm:pt modelId="{266FB468-750F-4EB4-BDB2-42D17965609F}" type="sibTrans" cxnId="{3C964A90-F0EA-44A5-A439-CB201061692B}">
      <dgm:prSet/>
      <dgm:spPr/>
      <dgm:t>
        <a:bodyPr/>
        <a:lstStyle/>
        <a:p>
          <a:endParaRPr lang="zh-CN" altLang="en-US"/>
        </a:p>
      </dgm:t>
    </dgm:pt>
    <dgm:pt modelId="{ABF2988E-E8F7-49E0-92AF-EA5D6CB4E856}">
      <dgm:prSet phldrT="[文本]"/>
      <dgm:spPr/>
      <dgm:t>
        <a:bodyPr/>
        <a:lstStyle/>
        <a:p>
          <a:r>
            <a:rPr lang="zh-CN" altLang="en-US" dirty="0" smtClean="0"/>
            <a:t>小额支付功能</a:t>
          </a:r>
          <a:endParaRPr lang="zh-CN" altLang="en-US" dirty="0"/>
        </a:p>
      </dgm:t>
    </dgm:pt>
    <dgm:pt modelId="{0CDBB198-4DA5-4D07-A26E-048825C6C378}" type="parTrans" cxnId="{6CCEB914-9F91-4400-996E-8495EDF8BCB5}">
      <dgm:prSet/>
      <dgm:spPr/>
      <dgm:t>
        <a:bodyPr/>
        <a:lstStyle/>
        <a:p>
          <a:endParaRPr lang="zh-CN" altLang="en-US"/>
        </a:p>
      </dgm:t>
    </dgm:pt>
    <dgm:pt modelId="{3B5F17A8-DB7B-4869-953C-A031A7620966}" type="sibTrans" cxnId="{6CCEB914-9F91-4400-996E-8495EDF8BCB5}">
      <dgm:prSet/>
      <dgm:spPr/>
      <dgm:t>
        <a:bodyPr/>
        <a:lstStyle/>
        <a:p>
          <a:endParaRPr lang="zh-CN" altLang="en-US"/>
        </a:p>
      </dgm:t>
    </dgm:pt>
    <dgm:pt modelId="{97BB90C4-1960-4501-ABF4-837E2CFC0A4F}">
      <dgm:prSet phldrT="[文本]"/>
      <dgm:spPr/>
      <dgm:t>
        <a:bodyPr/>
        <a:lstStyle/>
        <a:p>
          <a:r>
            <a:rPr lang="zh-CN" altLang="en-US" dirty="0" smtClean="0"/>
            <a:t>“闪付”特色街：如春熙路、宽窄巷子、锦里等街区。</a:t>
          </a:r>
          <a:endParaRPr lang="zh-CN" altLang="en-US" dirty="0"/>
        </a:p>
      </dgm:t>
    </dgm:pt>
    <dgm:pt modelId="{589196BB-0232-408D-B211-E24FE4F0CFA8}" type="parTrans" cxnId="{95AE43A7-D320-426A-B07D-03056C524F65}">
      <dgm:prSet/>
      <dgm:spPr/>
      <dgm:t>
        <a:bodyPr/>
        <a:lstStyle/>
        <a:p>
          <a:endParaRPr lang="zh-CN" altLang="en-US"/>
        </a:p>
      </dgm:t>
    </dgm:pt>
    <dgm:pt modelId="{270D1FA8-A2BB-4200-AD59-29EA476D8DF0}" type="sibTrans" cxnId="{95AE43A7-D320-426A-B07D-03056C524F65}">
      <dgm:prSet/>
      <dgm:spPr/>
      <dgm:t>
        <a:bodyPr/>
        <a:lstStyle/>
        <a:p>
          <a:endParaRPr lang="zh-CN" altLang="en-US"/>
        </a:p>
      </dgm:t>
    </dgm:pt>
    <dgm:pt modelId="{BCB8DE32-8ACD-4BA0-9F43-52F6F86F5DC9}">
      <dgm:prSet phldrT="[文本]"/>
      <dgm:spPr/>
      <dgm:t>
        <a:bodyPr/>
        <a:lstStyle/>
        <a:p>
          <a:r>
            <a:rPr lang="zh-CN" altLang="en-US" dirty="0" smtClean="0"/>
            <a:t>家乐福、红旗超市、舞东风等连锁超市已实现“闪付”功能。</a:t>
          </a:r>
          <a:endParaRPr lang="zh-CN" altLang="en-US" dirty="0"/>
        </a:p>
      </dgm:t>
    </dgm:pt>
    <dgm:pt modelId="{30EC298C-BE7B-40AC-90A6-429B68F07780}" type="parTrans" cxnId="{2827F04B-A082-470A-9B9B-E830BC51BE6A}">
      <dgm:prSet/>
      <dgm:spPr/>
      <dgm:t>
        <a:bodyPr/>
        <a:lstStyle/>
        <a:p>
          <a:endParaRPr lang="zh-CN" altLang="en-US"/>
        </a:p>
      </dgm:t>
    </dgm:pt>
    <dgm:pt modelId="{7D0EB5B9-3C97-4958-B058-8BFA677870EF}" type="sibTrans" cxnId="{2827F04B-A082-470A-9B9B-E830BC51BE6A}">
      <dgm:prSet/>
      <dgm:spPr/>
      <dgm:t>
        <a:bodyPr/>
        <a:lstStyle/>
        <a:p>
          <a:endParaRPr lang="zh-CN" altLang="en-US"/>
        </a:p>
      </dgm:t>
    </dgm:pt>
    <dgm:pt modelId="{5776E1B6-ECA2-44C4-B231-AFBDC7316847}" type="pres">
      <dgm:prSet presAssocID="{2F422F4D-53A0-41AF-9DED-FB86D7EC61C0}" presName="Name0" presStyleCnt="0">
        <dgm:presLayoutVars>
          <dgm:dir/>
          <dgm:animLvl val="lvl"/>
          <dgm:resizeHandles val="exact"/>
        </dgm:presLayoutVars>
      </dgm:prSet>
      <dgm:spPr/>
      <dgm:t>
        <a:bodyPr/>
        <a:lstStyle/>
        <a:p>
          <a:endParaRPr lang="zh-CN" altLang="en-US"/>
        </a:p>
      </dgm:t>
    </dgm:pt>
    <dgm:pt modelId="{41575661-0809-4008-BC27-C1D2FCE2F6F2}" type="pres">
      <dgm:prSet presAssocID="{ABF2988E-E8F7-49E0-92AF-EA5D6CB4E856}" presName="composite" presStyleCnt="0"/>
      <dgm:spPr/>
      <dgm:t>
        <a:bodyPr/>
        <a:lstStyle/>
        <a:p>
          <a:endParaRPr lang="zh-CN" altLang="en-US"/>
        </a:p>
      </dgm:t>
    </dgm:pt>
    <dgm:pt modelId="{6E1628CF-EB5C-4B90-8311-08E18C11A470}" type="pres">
      <dgm:prSet presAssocID="{ABF2988E-E8F7-49E0-92AF-EA5D6CB4E856}" presName="parTx" presStyleLbl="alignNode1" presStyleIdx="0" presStyleCnt="1" custLinFactNeighborY="-914">
        <dgm:presLayoutVars>
          <dgm:chMax val="0"/>
          <dgm:chPref val="0"/>
          <dgm:bulletEnabled val="1"/>
        </dgm:presLayoutVars>
      </dgm:prSet>
      <dgm:spPr/>
      <dgm:t>
        <a:bodyPr/>
        <a:lstStyle/>
        <a:p>
          <a:endParaRPr lang="zh-CN" altLang="en-US"/>
        </a:p>
      </dgm:t>
    </dgm:pt>
    <dgm:pt modelId="{5FA3194C-18DF-4207-9A1E-873480A60D86}" type="pres">
      <dgm:prSet presAssocID="{ABF2988E-E8F7-49E0-92AF-EA5D6CB4E856}" presName="desTx" presStyleLbl="alignAccFollowNode1" presStyleIdx="0" presStyleCnt="1" custLinFactNeighborX="1493" custLinFactNeighborY="-780">
        <dgm:presLayoutVars>
          <dgm:bulletEnabled val="1"/>
        </dgm:presLayoutVars>
      </dgm:prSet>
      <dgm:spPr/>
      <dgm:t>
        <a:bodyPr/>
        <a:lstStyle/>
        <a:p>
          <a:endParaRPr lang="zh-CN" altLang="en-US"/>
        </a:p>
      </dgm:t>
    </dgm:pt>
  </dgm:ptLst>
  <dgm:cxnLst>
    <dgm:cxn modelId="{95AE43A7-D320-426A-B07D-03056C524F65}" srcId="{ABF2988E-E8F7-49E0-92AF-EA5D6CB4E856}" destId="{97BB90C4-1960-4501-ABF4-837E2CFC0A4F}" srcOrd="1" destOrd="0" parTransId="{589196BB-0232-408D-B211-E24FE4F0CFA8}" sibTransId="{270D1FA8-A2BB-4200-AD59-29EA476D8DF0}"/>
    <dgm:cxn modelId="{3C964A90-F0EA-44A5-A439-CB201061692B}" srcId="{ABF2988E-E8F7-49E0-92AF-EA5D6CB4E856}" destId="{A0AFE8C6-125B-4C50-84F2-CCE95A727707}" srcOrd="0" destOrd="0" parTransId="{4132A9B7-EC9A-4027-8BC3-DE25ED26CA47}" sibTransId="{266FB468-750F-4EB4-BDB2-42D17965609F}"/>
    <dgm:cxn modelId="{ECAB20B6-E2B5-42AF-AB2D-315DEC52C404}" type="presOf" srcId="{97BB90C4-1960-4501-ABF4-837E2CFC0A4F}" destId="{5FA3194C-18DF-4207-9A1E-873480A60D86}" srcOrd="0" destOrd="1" presId="urn:microsoft.com/office/officeart/2005/8/layout/hList1"/>
    <dgm:cxn modelId="{022081C1-2EE1-4329-BAB2-801F940901F4}" type="presOf" srcId="{BCB8DE32-8ACD-4BA0-9F43-52F6F86F5DC9}" destId="{5FA3194C-18DF-4207-9A1E-873480A60D86}" srcOrd="0" destOrd="2" presId="urn:microsoft.com/office/officeart/2005/8/layout/hList1"/>
    <dgm:cxn modelId="{051C4D79-6E4B-4E80-B5EC-E1D168F38FF3}" type="presOf" srcId="{2F422F4D-53A0-41AF-9DED-FB86D7EC61C0}" destId="{5776E1B6-ECA2-44C4-B231-AFBDC7316847}" srcOrd="0" destOrd="0" presId="urn:microsoft.com/office/officeart/2005/8/layout/hList1"/>
    <dgm:cxn modelId="{F76E0580-9F8D-4E64-A79A-0E32B46E236A}" type="presOf" srcId="{ABF2988E-E8F7-49E0-92AF-EA5D6CB4E856}" destId="{6E1628CF-EB5C-4B90-8311-08E18C11A470}" srcOrd="0" destOrd="0" presId="urn:microsoft.com/office/officeart/2005/8/layout/hList1"/>
    <dgm:cxn modelId="{6CCEB914-9F91-4400-996E-8495EDF8BCB5}" srcId="{2F422F4D-53A0-41AF-9DED-FB86D7EC61C0}" destId="{ABF2988E-E8F7-49E0-92AF-EA5D6CB4E856}" srcOrd="0" destOrd="0" parTransId="{0CDBB198-4DA5-4D07-A26E-048825C6C378}" sibTransId="{3B5F17A8-DB7B-4869-953C-A031A7620966}"/>
    <dgm:cxn modelId="{2827F04B-A082-470A-9B9B-E830BC51BE6A}" srcId="{ABF2988E-E8F7-49E0-92AF-EA5D6CB4E856}" destId="{BCB8DE32-8ACD-4BA0-9F43-52F6F86F5DC9}" srcOrd="2" destOrd="0" parTransId="{30EC298C-BE7B-40AC-90A6-429B68F07780}" sibTransId="{7D0EB5B9-3C97-4958-B058-8BFA677870EF}"/>
    <dgm:cxn modelId="{B114765B-74CA-49E0-B7E5-8A4A932388B5}" type="presOf" srcId="{A0AFE8C6-125B-4C50-84F2-CCE95A727707}" destId="{5FA3194C-18DF-4207-9A1E-873480A60D86}" srcOrd="0" destOrd="0" presId="urn:microsoft.com/office/officeart/2005/8/layout/hList1"/>
    <dgm:cxn modelId="{43A4DEED-2649-4086-86AF-FEA7563559CE}" type="presParOf" srcId="{5776E1B6-ECA2-44C4-B231-AFBDC7316847}" destId="{41575661-0809-4008-BC27-C1D2FCE2F6F2}" srcOrd="0" destOrd="0" presId="urn:microsoft.com/office/officeart/2005/8/layout/hList1"/>
    <dgm:cxn modelId="{144C0214-48E6-4E67-BE44-178FB0480785}" type="presParOf" srcId="{41575661-0809-4008-BC27-C1D2FCE2F6F2}" destId="{6E1628CF-EB5C-4B90-8311-08E18C11A470}" srcOrd="0" destOrd="0" presId="urn:microsoft.com/office/officeart/2005/8/layout/hList1"/>
    <dgm:cxn modelId="{BE161693-7AC2-42F3-AEF8-CA2FDD654E4D}" type="presParOf" srcId="{41575661-0809-4008-BC27-C1D2FCE2F6F2}" destId="{5FA3194C-18DF-4207-9A1E-873480A60D8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buFontTx/>
              <a:buNone/>
              <a:defRPr sz="1200" b="0">
                <a:latin typeface="Arial" charset="0"/>
                <a:ea typeface="+mn-ea"/>
              </a:defRPr>
            </a:lvl1pPr>
          </a:lstStyle>
          <a:p>
            <a:pPr>
              <a:defRPr/>
            </a:pPr>
            <a:endParaRPr lang="zh-CN" altLang="en-US"/>
          </a:p>
        </p:txBody>
      </p:sp>
      <p:sp>
        <p:nvSpPr>
          <p:cNvPr id="301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FontTx/>
              <a:buNone/>
              <a:defRPr sz="1200" b="0">
                <a:latin typeface="Arial" charset="0"/>
                <a:ea typeface="+mn-ea"/>
              </a:defRPr>
            </a:lvl1pPr>
          </a:lstStyle>
          <a:p>
            <a:pPr>
              <a:defRPr/>
            </a:pPr>
            <a:endParaRPr lang="en-US" altLang="zh-CN"/>
          </a:p>
        </p:txBody>
      </p:sp>
      <p:sp>
        <p:nvSpPr>
          <p:cNvPr id="301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buFontTx/>
              <a:buNone/>
              <a:defRPr sz="1200" b="0">
                <a:latin typeface="Arial" charset="0"/>
                <a:ea typeface="+mn-ea"/>
              </a:defRPr>
            </a:lvl1pPr>
          </a:lstStyle>
          <a:p>
            <a:pPr>
              <a:defRPr/>
            </a:pPr>
            <a:endParaRPr lang="en-US" altLang="zh-CN"/>
          </a:p>
        </p:txBody>
      </p:sp>
      <p:sp>
        <p:nvSpPr>
          <p:cNvPr id="301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FontTx/>
              <a:buNone/>
              <a:defRPr sz="1200" b="0">
                <a:latin typeface="Arial" charset="0"/>
                <a:ea typeface="+mn-ea"/>
              </a:defRPr>
            </a:lvl1pPr>
          </a:lstStyle>
          <a:p>
            <a:pPr>
              <a:defRPr/>
            </a:pPr>
            <a:fld id="{ED3BDB76-BE66-4BBE-9D45-9E4C368937DC}" type="slidenum">
              <a:rPr lang="zh-CN" altLang="en-US"/>
              <a:pPr>
                <a:defRPr/>
              </a:pPr>
              <a:t>‹#›</a:t>
            </a:fld>
            <a:endParaRPr lang="en-US" altLang="zh-CN"/>
          </a:p>
        </p:txBody>
      </p:sp>
    </p:spTree>
    <p:extLst>
      <p:ext uri="{BB962C8B-B14F-4D97-AF65-F5344CB8AC3E}">
        <p14:creationId xmlns:p14="http://schemas.microsoft.com/office/powerpoint/2010/main" xmlns="" val="11356475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793A0CE1-E8CD-4307-B687-9D91F92931E7}"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533400"/>
            <a:ext cx="2057400" cy="56308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533400"/>
            <a:ext cx="6019800" cy="56308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E4430580-8EC5-4AE5-B9C0-0BD167DE0682}"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52450" y="533400"/>
            <a:ext cx="683895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447800"/>
            <a:ext cx="8229600" cy="4716463"/>
          </a:xfrm>
        </p:spPr>
        <p:txBody>
          <a:bodyPr/>
          <a:lstStyle/>
          <a:p>
            <a:pPr lvl="0"/>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0BE9D247-9573-4A61-8B81-6ADC179314BD}"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552450" y="533400"/>
            <a:ext cx="6838950" cy="563563"/>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381000" y="1447800"/>
            <a:ext cx="8229600" cy="4716463"/>
          </a:xfrm>
        </p:spPr>
        <p:txBody>
          <a:bodyPr/>
          <a:lstStyle/>
          <a:p>
            <a:pPr lvl="0"/>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4AF69D5-EFF0-4CCE-8BF2-8E439EDE972C}"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52450" y="533400"/>
            <a:ext cx="6838950" cy="5635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47800"/>
            <a:ext cx="4038600" cy="47164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0" y="1447800"/>
            <a:ext cx="4038600" cy="22812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0" y="3881438"/>
            <a:ext cx="4038600" cy="22828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6"/>
          <p:cNvSpPr>
            <a:spLocks noGrp="1" noChangeArrowheads="1"/>
          </p:cNvSpPr>
          <p:nvPr>
            <p:ph type="sldNum" sz="quarter" idx="10"/>
          </p:nvPr>
        </p:nvSpPr>
        <p:spPr>
          <a:ln/>
        </p:spPr>
        <p:txBody>
          <a:bodyPr/>
          <a:lstStyle>
            <a:lvl1pPr>
              <a:defRPr/>
            </a:lvl1pPr>
          </a:lstStyle>
          <a:p>
            <a:pPr>
              <a:defRPr/>
            </a:pPr>
            <a:fld id="{E9DD9F0F-C030-4611-8AEF-A80E2A8338BD}"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52450" y="533400"/>
            <a:ext cx="6838950" cy="5635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47800"/>
            <a:ext cx="4038600" cy="47164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0" y="1447800"/>
            <a:ext cx="4038600" cy="47164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fld id="{D82334EB-CBE3-4462-86CC-A9D7150917D1}"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fld id="{57BA44E4-DD69-4E63-A3AB-EFCA0817AC43}"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47800"/>
            <a:ext cx="40386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0" y="1447800"/>
            <a:ext cx="40386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fld id="{70E452B6-3571-423D-88D2-7CFAA7A4CDF5}"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fld id="{1B8ABB13-78FD-4A0C-816B-7DBE9685EA14}"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fld id="{0D3B4720-9476-4742-8BD2-66114C249569}"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221FA27-23FE-45E9-80FF-D20BC8803C66}"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DDC2D06B-6B7E-4CD0-BC6A-2F7D1FEBA82E}"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3778A659-509E-4DF5-8468-04A1F9018C19}"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F2CF0AF9-D1C9-4E1C-90E0-DF3058A7EA38}"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Line 31"/>
          <p:cNvSpPr>
            <a:spLocks noChangeShapeType="1"/>
          </p:cNvSpPr>
          <p:nvPr/>
        </p:nvSpPr>
        <p:spPr bwMode="auto">
          <a:xfrm>
            <a:off x="8001000" y="838200"/>
            <a:ext cx="914400" cy="0"/>
          </a:xfrm>
          <a:prstGeom prst="line">
            <a:avLst/>
          </a:prstGeom>
          <a:noFill/>
          <a:ln w="9525">
            <a:solidFill>
              <a:schemeClr val="accent1"/>
            </a:solidFill>
            <a:round/>
            <a:headEnd/>
            <a:tailEnd/>
          </a:ln>
        </p:spPr>
        <p:txBody>
          <a:bodyPr/>
          <a:lstStyle/>
          <a:p>
            <a:pPr algn="ctr">
              <a:defRPr/>
            </a:pPr>
            <a:endParaRPr lang="zh-CN" altLang="en-US" sz="1800" b="0">
              <a:latin typeface="Arial" charset="0"/>
              <a:ea typeface="+mn-ea"/>
            </a:endParaRPr>
          </a:p>
        </p:txBody>
      </p:sp>
      <p:sp>
        <p:nvSpPr>
          <p:cNvPr id="1027" name="Rectangle 3"/>
          <p:cNvSpPr>
            <a:spLocks noGrp="1" noChangeArrowheads="1"/>
          </p:cNvSpPr>
          <p:nvPr>
            <p:ph type="body" idx="1"/>
          </p:nvPr>
        </p:nvSpPr>
        <p:spPr bwMode="gray">
          <a:xfrm>
            <a:off x="381000" y="1447800"/>
            <a:ext cx="8229600" cy="4716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gray">
          <a:xfrm>
            <a:off x="381000" y="63087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buFontTx/>
              <a:buNone/>
              <a:defRPr sz="1000" b="0">
                <a:latin typeface="+mn-lt"/>
                <a:ea typeface="宋体" pitchFamily="2" charset="-122"/>
              </a:defRPr>
            </a:lvl1pPr>
          </a:lstStyle>
          <a:p>
            <a:pPr>
              <a:defRPr/>
            </a:pPr>
            <a:fld id="{451CBAB1-3858-4B39-AA5F-1B93C56BD378}" type="slidenum">
              <a:rPr lang="zh-CN" altLang="en-US"/>
              <a:pPr>
                <a:defRPr/>
              </a:pPr>
              <a:t>‹#›</a:t>
            </a:fld>
            <a:endParaRPr lang="en-US" altLang="zh-CN"/>
          </a:p>
        </p:txBody>
      </p:sp>
      <p:sp>
        <p:nvSpPr>
          <p:cNvPr id="1029" name="Rectangle 2"/>
          <p:cNvSpPr>
            <a:spLocks noGrp="1" noChangeArrowheads="1"/>
          </p:cNvSpPr>
          <p:nvPr>
            <p:ph type="title"/>
          </p:nvPr>
        </p:nvSpPr>
        <p:spPr bwMode="gray">
          <a:xfrm>
            <a:off x="552450" y="533400"/>
            <a:ext cx="68389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p:txStyles>
    <p:titleStyle>
      <a:lvl1pPr algn="r" rtl="0" eaLnBrk="0" fontAlgn="base" hangingPunct="0">
        <a:spcBef>
          <a:spcPct val="0"/>
        </a:spcBef>
        <a:spcAft>
          <a:spcPct val="0"/>
        </a:spcAft>
        <a:defRPr sz="3200" b="1">
          <a:solidFill>
            <a:srgbClr val="000000"/>
          </a:solidFill>
          <a:latin typeface="+mj-lt"/>
          <a:ea typeface="+mj-ea"/>
          <a:cs typeface="+mj-cs"/>
        </a:defRPr>
      </a:lvl1pPr>
      <a:lvl2pPr algn="r" rtl="0" eaLnBrk="0" fontAlgn="base" hangingPunct="0">
        <a:spcBef>
          <a:spcPct val="0"/>
        </a:spcBef>
        <a:spcAft>
          <a:spcPct val="0"/>
        </a:spcAft>
        <a:defRPr sz="3200" b="1">
          <a:solidFill>
            <a:srgbClr val="000000"/>
          </a:solidFill>
          <a:latin typeface="Verdana" pitchFamily="34" charset="0"/>
        </a:defRPr>
      </a:lvl2pPr>
      <a:lvl3pPr algn="r" rtl="0" eaLnBrk="0" fontAlgn="base" hangingPunct="0">
        <a:spcBef>
          <a:spcPct val="0"/>
        </a:spcBef>
        <a:spcAft>
          <a:spcPct val="0"/>
        </a:spcAft>
        <a:defRPr sz="3200" b="1">
          <a:solidFill>
            <a:srgbClr val="000000"/>
          </a:solidFill>
          <a:latin typeface="Verdana" pitchFamily="34" charset="0"/>
        </a:defRPr>
      </a:lvl3pPr>
      <a:lvl4pPr algn="r" rtl="0" eaLnBrk="0" fontAlgn="base" hangingPunct="0">
        <a:spcBef>
          <a:spcPct val="0"/>
        </a:spcBef>
        <a:spcAft>
          <a:spcPct val="0"/>
        </a:spcAft>
        <a:defRPr sz="3200" b="1">
          <a:solidFill>
            <a:srgbClr val="000000"/>
          </a:solidFill>
          <a:latin typeface="Verdana" pitchFamily="34" charset="0"/>
        </a:defRPr>
      </a:lvl4pPr>
      <a:lvl5pPr algn="r" rtl="0" eaLnBrk="0" fontAlgn="base" hangingPunct="0">
        <a:spcBef>
          <a:spcPct val="0"/>
        </a:spcBef>
        <a:spcAft>
          <a:spcPct val="0"/>
        </a:spcAft>
        <a:defRPr sz="3200" b="1">
          <a:solidFill>
            <a:srgbClr val="000000"/>
          </a:solidFill>
          <a:latin typeface="Verdana" pitchFamily="34" charset="0"/>
        </a:defRPr>
      </a:lvl5pPr>
      <a:lvl6pPr marL="457200" algn="r" rtl="0" fontAlgn="base">
        <a:spcBef>
          <a:spcPct val="0"/>
        </a:spcBef>
        <a:spcAft>
          <a:spcPct val="0"/>
        </a:spcAft>
        <a:defRPr sz="3200" b="1">
          <a:solidFill>
            <a:srgbClr val="000000"/>
          </a:solidFill>
          <a:latin typeface="Verdana" pitchFamily="34" charset="0"/>
        </a:defRPr>
      </a:lvl6pPr>
      <a:lvl7pPr marL="914400" algn="r" rtl="0" fontAlgn="base">
        <a:spcBef>
          <a:spcPct val="0"/>
        </a:spcBef>
        <a:spcAft>
          <a:spcPct val="0"/>
        </a:spcAft>
        <a:defRPr sz="3200" b="1">
          <a:solidFill>
            <a:srgbClr val="000000"/>
          </a:solidFill>
          <a:latin typeface="Verdana" pitchFamily="34" charset="0"/>
        </a:defRPr>
      </a:lvl7pPr>
      <a:lvl8pPr marL="1371600" algn="r" rtl="0" fontAlgn="base">
        <a:spcBef>
          <a:spcPct val="0"/>
        </a:spcBef>
        <a:spcAft>
          <a:spcPct val="0"/>
        </a:spcAft>
        <a:defRPr sz="3200" b="1">
          <a:solidFill>
            <a:srgbClr val="000000"/>
          </a:solidFill>
          <a:latin typeface="Verdana" pitchFamily="34" charset="0"/>
        </a:defRPr>
      </a:lvl8pPr>
      <a:lvl9pPr marL="1828800" algn="r" rtl="0" fontAlgn="base">
        <a:spcBef>
          <a:spcPct val="0"/>
        </a:spcBef>
        <a:spcAft>
          <a:spcPct val="0"/>
        </a:spcAft>
        <a:defRPr sz="3200" b="1">
          <a:solidFill>
            <a:srgbClr val="000000"/>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openxmlformats.org/officeDocument/2006/relationships/image" Target="../media/image2.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 name="标题 6"/>
          <p:cNvSpPr>
            <a:spLocks noGrp="1"/>
          </p:cNvSpPr>
          <p:nvPr>
            <p:ph type="title"/>
          </p:nvPr>
        </p:nvSpPr>
        <p:spPr>
          <a:xfrm>
            <a:off x="857224" y="1285860"/>
            <a:ext cx="7243168" cy="2287156"/>
          </a:xfrm>
        </p:spPr>
        <p:style>
          <a:lnRef idx="1">
            <a:schemeClr val="accent1"/>
          </a:lnRef>
          <a:fillRef idx="2">
            <a:schemeClr val="accent1"/>
          </a:fillRef>
          <a:effectRef idx="1">
            <a:schemeClr val="accent1"/>
          </a:effectRef>
          <a:fontRef idx="minor">
            <a:schemeClr val="dk1"/>
          </a:fontRef>
        </p:style>
        <p:txBody>
          <a:bodyPr/>
          <a:lstStyle/>
          <a:p>
            <a:pPr algn="ctr"/>
            <a:r>
              <a:rPr lang="zh-CN" altLang="en-US" sz="5400" dirty="0" smtClean="0"/>
              <a:t>金融</a:t>
            </a:r>
            <a:r>
              <a:rPr lang="en-US" altLang="zh-CN" sz="5400" dirty="0" smtClean="0"/>
              <a:t>IC</a:t>
            </a:r>
            <a:r>
              <a:rPr lang="zh-CN" altLang="en-US" sz="5400" dirty="0" smtClean="0"/>
              <a:t>卡及蓉城卡</a:t>
            </a:r>
            <a:r>
              <a:rPr lang="en-US" altLang="zh-CN" sz="5400" dirty="0" smtClean="0"/>
              <a:t/>
            </a:r>
            <a:br>
              <a:rPr lang="en-US" altLang="zh-CN" sz="5400" dirty="0" smtClean="0"/>
            </a:br>
            <a:r>
              <a:rPr lang="zh-CN" altLang="en-US" sz="5400" dirty="0" smtClean="0"/>
              <a:t>介绍</a:t>
            </a:r>
            <a:endParaRPr lang="zh-CN" altLang="en-US" sz="5400" dirty="0"/>
          </a:p>
        </p:txBody>
      </p:sp>
      <p:sp>
        <p:nvSpPr>
          <p:cNvPr id="11" name="标题 6"/>
          <p:cNvSpPr txBox="1">
            <a:spLocks/>
          </p:cNvSpPr>
          <p:nvPr/>
        </p:nvSpPr>
        <p:spPr bwMode="gray">
          <a:xfrm>
            <a:off x="1763688" y="4812359"/>
            <a:ext cx="5256584" cy="1178727"/>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dk1"/>
                </a:solidFill>
                <a:latin typeface="+mn-lt"/>
                <a:ea typeface="+mn-ea"/>
                <a:cs typeface="+mn-cs"/>
              </a:defRPr>
            </a:lvl1pPr>
            <a:lvl2pPr algn="r" rtl="0" eaLnBrk="0" fontAlgn="base" hangingPunct="0">
              <a:spcBef>
                <a:spcPct val="0"/>
              </a:spcBef>
              <a:spcAft>
                <a:spcPct val="0"/>
              </a:spcAft>
              <a:defRPr sz="3200" b="1">
                <a:solidFill>
                  <a:schemeClr val="dk1"/>
                </a:solidFill>
                <a:latin typeface="+mn-lt"/>
                <a:ea typeface="+mn-ea"/>
                <a:cs typeface="+mn-cs"/>
              </a:defRPr>
            </a:lvl2pPr>
            <a:lvl3pPr algn="r" rtl="0" eaLnBrk="0" fontAlgn="base" hangingPunct="0">
              <a:spcBef>
                <a:spcPct val="0"/>
              </a:spcBef>
              <a:spcAft>
                <a:spcPct val="0"/>
              </a:spcAft>
              <a:defRPr sz="3200" b="1">
                <a:solidFill>
                  <a:schemeClr val="dk1"/>
                </a:solidFill>
                <a:latin typeface="+mn-lt"/>
                <a:ea typeface="+mn-ea"/>
                <a:cs typeface="+mn-cs"/>
              </a:defRPr>
            </a:lvl3pPr>
            <a:lvl4pPr algn="r" rtl="0" eaLnBrk="0" fontAlgn="base" hangingPunct="0">
              <a:spcBef>
                <a:spcPct val="0"/>
              </a:spcBef>
              <a:spcAft>
                <a:spcPct val="0"/>
              </a:spcAft>
              <a:defRPr sz="3200" b="1">
                <a:solidFill>
                  <a:schemeClr val="dk1"/>
                </a:solidFill>
                <a:latin typeface="+mn-lt"/>
                <a:ea typeface="+mn-ea"/>
                <a:cs typeface="+mn-cs"/>
              </a:defRPr>
            </a:lvl4pPr>
            <a:lvl5pPr algn="r" rtl="0" eaLnBrk="0" fontAlgn="base" hangingPunct="0">
              <a:spcBef>
                <a:spcPct val="0"/>
              </a:spcBef>
              <a:spcAft>
                <a:spcPct val="0"/>
              </a:spcAft>
              <a:defRPr sz="3200" b="1">
                <a:solidFill>
                  <a:schemeClr val="dk1"/>
                </a:solidFill>
                <a:latin typeface="+mn-lt"/>
                <a:ea typeface="+mn-ea"/>
                <a:cs typeface="+mn-cs"/>
              </a:defRPr>
            </a:lvl5pPr>
            <a:lvl6pPr marL="457200" algn="r" rtl="0" fontAlgn="base">
              <a:spcBef>
                <a:spcPct val="0"/>
              </a:spcBef>
              <a:spcAft>
                <a:spcPct val="0"/>
              </a:spcAft>
              <a:defRPr sz="3200" b="1">
                <a:solidFill>
                  <a:schemeClr val="dk1"/>
                </a:solidFill>
                <a:latin typeface="+mn-lt"/>
                <a:ea typeface="+mn-ea"/>
                <a:cs typeface="+mn-cs"/>
              </a:defRPr>
            </a:lvl6pPr>
            <a:lvl7pPr marL="914400" algn="r" rtl="0" fontAlgn="base">
              <a:spcBef>
                <a:spcPct val="0"/>
              </a:spcBef>
              <a:spcAft>
                <a:spcPct val="0"/>
              </a:spcAft>
              <a:defRPr sz="3200" b="1">
                <a:solidFill>
                  <a:schemeClr val="dk1"/>
                </a:solidFill>
                <a:latin typeface="+mn-lt"/>
                <a:ea typeface="+mn-ea"/>
                <a:cs typeface="+mn-cs"/>
              </a:defRPr>
            </a:lvl7pPr>
            <a:lvl8pPr marL="1371600" algn="r" rtl="0" fontAlgn="base">
              <a:spcBef>
                <a:spcPct val="0"/>
              </a:spcBef>
              <a:spcAft>
                <a:spcPct val="0"/>
              </a:spcAft>
              <a:defRPr sz="3200" b="1">
                <a:solidFill>
                  <a:schemeClr val="dk1"/>
                </a:solidFill>
                <a:latin typeface="+mn-lt"/>
                <a:ea typeface="+mn-ea"/>
                <a:cs typeface="+mn-cs"/>
              </a:defRPr>
            </a:lvl8pPr>
            <a:lvl9pPr marL="1828800" algn="r" rtl="0" fontAlgn="base">
              <a:spcBef>
                <a:spcPct val="0"/>
              </a:spcBef>
              <a:spcAft>
                <a:spcPct val="0"/>
              </a:spcAft>
              <a:defRPr sz="3200" b="1">
                <a:solidFill>
                  <a:schemeClr val="dk1"/>
                </a:solidFill>
                <a:latin typeface="+mn-lt"/>
                <a:ea typeface="+mn-ea"/>
                <a:cs typeface="+mn-cs"/>
              </a:defRPr>
            </a:lvl9pPr>
          </a:lstStyle>
          <a:p>
            <a:pPr algn="ctr"/>
            <a:r>
              <a:rPr lang="zh-CN" altLang="en-US" sz="1600" dirty="0" smtClean="0"/>
              <a:t> 个人业务部</a:t>
            </a:r>
            <a:r>
              <a:rPr lang="zh-CN" altLang="en-US" sz="1600" dirty="0" smtClean="0"/>
              <a:t>（个人金融）</a:t>
            </a:r>
            <a:endParaRPr lang="en-US" altLang="zh-CN" sz="1600" dirty="0" smtClean="0"/>
          </a:p>
          <a:p>
            <a:pPr algn="ctr"/>
            <a:r>
              <a:rPr lang="zh-CN" altLang="en-US" sz="1600" dirty="0" smtClean="0"/>
              <a:t>二〇一三年五月</a:t>
            </a:r>
            <a:endParaRPr lang="zh-CN"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3"/>
          <p:cNvSpPr>
            <a:spLocks noChangeArrowheads="1"/>
          </p:cNvSpPr>
          <p:nvPr/>
        </p:nvSpPr>
        <p:spPr bwMode="gray">
          <a:xfrm>
            <a:off x="3479800" y="4360863"/>
            <a:ext cx="614363" cy="614362"/>
          </a:xfrm>
          <a:prstGeom prst="cube">
            <a:avLst>
              <a:gd name="adj" fmla="val 28912"/>
            </a:avLst>
          </a:prstGeom>
          <a:solidFill>
            <a:srgbClr val="00D000"/>
          </a:solidFill>
          <a:ln w="9525">
            <a:noFill/>
            <a:miter lim="800000"/>
            <a:headEnd/>
            <a:tailEnd/>
          </a:ln>
          <a:effectLst/>
        </p:spPr>
        <p:txBody>
          <a:bodyPr wrap="none" anchor="ctr"/>
          <a:lstStyle/>
          <a:p>
            <a:endParaRPr lang="zh-CN" altLang="en-US"/>
          </a:p>
        </p:txBody>
      </p:sp>
      <p:sp>
        <p:nvSpPr>
          <p:cNvPr id="75780" name="AutoShape 4"/>
          <p:cNvSpPr>
            <a:spLocks noChangeArrowheads="1"/>
          </p:cNvSpPr>
          <p:nvPr/>
        </p:nvSpPr>
        <p:spPr bwMode="gray">
          <a:xfrm>
            <a:off x="4156075" y="41687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p:spPr>
        <p:txBody>
          <a:bodyPr wrap="none" anchor="ctr"/>
          <a:lstStyle/>
          <a:p>
            <a:endParaRPr lang="zh-CN" altLang="en-US"/>
          </a:p>
        </p:txBody>
      </p:sp>
      <p:sp>
        <p:nvSpPr>
          <p:cNvPr id="75781" name="AutoShape 5"/>
          <p:cNvSpPr>
            <a:spLocks noChangeArrowheads="1"/>
          </p:cNvSpPr>
          <p:nvPr/>
        </p:nvSpPr>
        <p:spPr bwMode="gray">
          <a:xfrm>
            <a:off x="4584700" y="41687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p:spPr>
        <p:txBody>
          <a:bodyPr wrap="none" anchor="ctr"/>
          <a:lstStyle/>
          <a:p>
            <a:endParaRPr lang="zh-CN" altLang="en-US"/>
          </a:p>
        </p:txBody>
      </p:sp>
      <p:sp>
        <p:nvSpPr>
          <p:cNvPr id="75782" name="AutoShape 6"/>
          <p:cNvSpPr>
            <a:spLocks noChangeArrowheads="1"/>
          </p:cNvSpPr>
          <p:nvPr/>
        </p:nvSpPr>
        <p:spPr bwMode="gray">
          <a:xfrm>
            <a:off x="5013325" y="41687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p:spPr>
        <p:txBody>
          <a:bodyPr wrap="none" anchor="ctr"/>
          <a:lstStyle/>
          <a:p>
            <a:endParaRPr lang="zh-CN" altLang="en-US"/>
          </a:p>
        </p:txBody>
      </p:sp>
      <p:sp>
        <p:nvSpPr>
          <p:cNvPr id="75783" name="AutoShape 7"/>
          <p:cNvSpPr>
            <a:spLocks noChangeArrowheads="1"/>
          </p:cNvSpPr>
          <p:nvPr/>
        </p:nvSpPr>
        <p:spPr bwMode="gray">
          <a:xfrm>
            <a:off x="3671888" y="3662363"/>
            <a:ext cx="614362" cy="614362"/>
          </a:xfrm>
          <a:prstGeom prst="cube">
            <a:avLst>
              <a:gd name="adj" fmla="val 28912"/>
            </a:avLst>
          </a:prstGeom>
          <a:solidFill>
            <a:schemeClr val="tx2">
              <a:alpha val="84000"/>
            </a:schemeClr>
          </a:solidFill>
          <a:ln w="9525">
            <a:solidFill>
              <a:srgbClr val="FFFFFF">
                <a:alpha val="80000"/>
              </a:srgbClr>
            </a:solidFill>
            <a:miter lim="800000"/>
            <a:headEnd/>
            <a:tailEnd/>
          </a:ln>
          <a:effectLst/>
        </p:spPr>
        <p:txBody>
          <a:bodyPr wrap="none" anchor="ctr"/>
          <a:lstStyle/>
          <a:p>
            <a:endParaRPr lang="zh-CN" altLang="en-US"/>
          </a:p>
        </p:txBody>
      </p:sp>
      <p:sp>
        <p:nvSpPr>
          <p:cNvPr id="75784" name="AutoShape 8"/>
          <p:cNvSpPr>
            <a:spLocks noChangeArrowheads="1"/>
          </p:cNvSpPr>
          <p:nvPr/>
        </p:nvSpPr>
        <p:spPr bwMode="gray">
          <a:xfrm>
            <a:off x="3671888" y="3224213"/>
            <a:ext cx="614362" cy="614362"/>
          </a:xfrm>
          <a:prstGeom prst="cube">
            <a:avLst>
              <a:gd name="adj" fmla="val 28912"/>
            </a:avLst>
          </a:prstGeom>
          <a:solidFill>
            <a:schemeClr val="tx2">
              <a:alpha val="72000"/>
            </a:schemeClr>
          </a:solidFill>
          <a:ln w="9525">
            <a:solidFill>
              <a:srgbClr val="FFFFFF">
                <a:alpha val="80000"/>
              </a:srgbClr>
            </a:solidFill>
            <a:miter lim="800000"/>
            <a:headEnd/>
            <a:tailEnd/>
          </a:ln>
          <a:effectLst/>
        </p:spPr>
        <p:txBody>
          <a:bodyPr wrap="none" anchor="ctr"/>
          <a:lstStyle/>
          <a:p>
            <a:endParaRPr lang="zh-CN" altLang="en-US"/>
          </a:p>
        </p:txBody>
      </p:sp>
      <p:sp>
        <p:nvSpPr>
          <p:cNvPr id="75785" name="AutoShape 9"/>
          <p:cNvSpPr>
            <a:spLocks noChangeArrowheads="1"/>
          </p:cNvSpPr>
          <p:nvPr/>
        </p:nvSpPr>
        <p:spPr bwMode="gray">
          <a:xfrm>
            <a:off x="3671888" y="2786063"/>
            <a:ext cx="614362" cy="614362"/>
          </a:xfrm>
          <a:prstGeom prst="cube">
            <a:avLst>
              <a:gd name="adj" fmla="val 28912"/>
            </a:avLst>
          </a:prstGeom>
          <a:solidFill>
            <a:schemeClr val="tx2">
              <a:alpha val="39999"/>
            </a:schemeClr>
          </a:solidFill>
          <a:ln w="9525">
            <a:solidFill>
              <a:srgbClr val="FFFFFF">
                <a:alpha val="80000"/>
              </a:srgbClr>
            </a:solidFill>
            <a:miter lim="800000"/>
            <a:headEnd/>
            <a:tailEnd/>
          </a:ln>
          <a:effectLst/>
        </p:spPr>
        <p:txBody>
          <a:bodyPr wrap="none" anchor="ctr"/>
          <a:lstStyle/>
          <a:p>
            <a:endParaRPr lang="zh-CN" altLang="en-US"/>
          </a:p>
        </p:txBody>
      </p:sp>
      <p:sp>
        <p:nvSpPr>
          <p:cNvPr id="75786" name="AutoShape 10"/>
          <p:cNvSpPr>
            <a:spLocks noChangeArrowheads="1"/>
          </p:cNvSpPr>
          <p:nvPr/>
        </p:nvSpPr>
        <p:spPr bwMode="gray">
          <a:xfrm>
            <a:off x="4235450" y="36544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p:spPr>
        <p:txBody>
          <a:bodyPr wrap="none" anchor="ctr"/>
          <a:lstStyle/>
          <a:p>
            <a:endParaRPr lang="zh-CN" altLang="en-US"/>
          </a:p>
        </p:txBody>
      </p:sp>
      <p:sp>
        <p:nvSpPr>
          <p:cNvPr id="75787" name="AutoShape 11"/>
          <p:cNvSpPr>
            <a:spLocks noChangeArrowheads="1"/>
          </p:cNvSpPr>
          <p:nvPr/>
        </p:nvSpPr>
        <p:spPr bwMode="gray">
          <a:xfrm>
            <a:off x="4664075" y="36544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p:spPr>
        <p:txBody>
          <a:bodyPr wrap="none" anchor="ctr"/>
          <a:lstStyle/>
          <a:p>
            <a:endParaRPr lang="zh-CN" altLang="en-US"/>
          </a:p>
        </p:txBody>
      </p:sp>
      <p:sp>
        <p:nvSpPr>
          <p:cNvPr id="75788" name="AutoShape 12"/>
          <p:cNvSpPr>
            <a:spLocks noChangeArrowheads="1"/>
          </p:cNvSpPr>
          <p:nvPr/>
        </p:nvSpPr>
        <p:spPr bwMode="gray">
          <a:xfrm>
            <a:off x="5092700" y="36544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p:spPr>
        <p:txBody>
          <a:bodyPr wrap="none" anchor="ctr"/>
          <a:lstStyle/>
          <a:p>
            <a:endParaRPr lang="zh-CN" altLang="en-US"/>
          </a:p>
        </p:txBody>
      </p:sp>
      <p:sp>
        <p:nvSpPr>
          <p:cNvPr id="75789" name="AutoShape 13"/>
          <p:cNvSpPr>
            <a:spLocks noChangeArrowheads="1"/>
          </p:cNvSpPr>
          <p:nvPr/>
        </p:nvSpPr>
        <p:spPr bwMode="gray">
          <a:xfrm>
            <a:off x="4235450" y="3216275"/>
            <a:ext cx="1465263" cy="614363"/>
          </a:xfrm>
          <a:prstGeom prst="cube">
            <a:avLst>
              <a:gd name="adj" fmla="val 28912"/>
            </a:avLst>
          </a:prstGeom>
          <a:solidFill>
            <a:srgbClr val="F8F8F8"/>
          </a:solidFill>
          <a:ln w="9525">
            <a:solidFill>
              <a:srgbClr val="FFFFFF">
                <a:alpha val="80000"/>
              </a:srgbClr>
            </a:solidFill>
            <a:miter lim="800000"/>
            <a:headEnd/>
            <a:tailEnd/>
          </a:ln>
          <a:effectLst/>
        </p:spPr>
        <p:txBody>
          <a:bodyPr wrap="none" anchor="ctr"/>
          <a:lstStyle/>
          <a:p>
            <a:endParaRPr lang="zh-CN" altLang="en-US"/>
          </a:p>
        </p:txBody>
      </p:sp>
      <p:sp>
        <p:nvSpPr>
          <p:cNvPr id="75790" name="AutoShape 14"/>
          <p:cNvSpPr>
            <a:spLocks noChangeArrowheads="1"/>
          </p:cNvSpPr>
          <p:nvPr/>
        </p:nvSpPr>
        <p:spPr bwMode="gray">
          <a:xfrm>
            <a:off x="4235450" y="27781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p:spPr>
        <p:txBody>
          <a:bodyPr wrap="none" anchor="ctr"/>
          <a:lstStyle/>
          <a:p>
            <a:endParaRPr lang="zh-CN" altLang="en-US"/>
          </a:p>
        </p:txBody>
      </p:sp>
      <p:sp>
        <p:nvSpPr>
          <p:cNvPr id="75791" name="AutoShape 15"/>
          <p:cNvSpPr>
            <a:spLocks noChangeArrowheads="1"/>
          </p:cNvSpPr>
          <p:nvPr/>
        </p:nvSpPr>
        <p:spPr bwMode="gray">
          <a:xfrm>
            <a:off x="5092700" y="27781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p:spPr>
        <p:txBody>
          <a:bodyPr wrap="none" anchor="ctr"/>
          <a:lstStyle/>
          <a:p>
            <a:endParaRPr lang="zh-CN" altLang="en-US"/>
          </a:p>
        </p:txBody>
      </p:sp>
      <p:sp>
        <p:nvSpPr>
          <p:cNvPr id="75792" name="AutoShape 16"/>
          <p:cNvSpPr>
            <a:spLocks noChangeArrowheads="1"/>
          </p:cNvSpPr>
          <p:nvPr/>
        </p:nvSpPr>
        <p:spPr bwMode="gray">
          <a:xfrm>
            <a:off x="5630863" y="4356100"/>
            <a:ext cx="614362" cy="619125"/>
          </a:xfrm>
          <a:prstGeom prst="cube">
            <a:avLst>
              <a:gd name="adj" fmla="val 28912"/>
            </a:avLst>
          </a:prstGeom>
          <a:solidFill>
            <a:srgbClr val="3377FF"/>
          </a:solidFill>
          <a:ln w="9525">
            <a:noFill/>
            <a:miter lim="800000"/>
            <a:headEnd/>
            <a:tailEnd/>
          </a:ln>
          <a:effectLst/>
        </p:spPr>
        <p:txBody>
          <a:bodyPr wrap="none" anchor="ctr"/>
          <a:lstStyle/>
          <a:p>
            <a:endParaRPr lang="zh-CN" altLang="en-US"/>
          </a:p>
        </p:txBody>
      </p:sp>
      <p:sp>
        <p:nvSpPr>
          <p:cNvPr id="75793" name="Line 17"/>
          <p:cNvSpPr>
            <a:spLocks noChangeShapeType="1"/>
          </p:cNvSpPr>
          <p:nvPr/>
        </p:nvSpPr>
        <p:spPr bwMode="auto">
          <a:xfrm flipH="1">
            <a:off x="971550" y="4643438"/>
            <a:ext cx="2709863" cy="0"/>
          </a:xfrm>
          <a:prstGeom prst="line">
            <a:avLst/>
          </a:prstGeom>
          <a:noFill/>
          <a:ln w="9525">
            <a:solidFill>
              <a:srgbClr val="1C1C1C"/>
            </a:solidFill>
            <a:round/>
            <a:headEnd type="oval" w="med" len="med"/>
            <a:tailEnd/>
          </a:ln>
          <a:effectLst/>
        </p:spPr>
        <p:txBody>
          <a:bodyPr wrap="none" anchor="ctr"/>
          <a:lstStyle/>
          <a:p>
            <a:endParaRPr lang="zh-CN" altLang="en-US"/>
          </a:p>
        </p:txBody>
      </p:sp>
      <p:sp>
        <p:nvSpPr>
          <p:cNvPr id="75794" name="Line 18"/>
          <p:cNvSpPr>
            <a:spLocks noChangeShapeType="1"/>
          </p:cNvSpPr>
          <p:nvPr/>
        </p:nvSpPr>
        <p:spPr bwMode="auto">
          <a:xfrm>
            <a:off x="5868988" y="4646613"/>
            <a:ext cx="2946400" cy="0"/>
          </a:xfrm>
          <a:prstGeom prst="line">
            <a:avLst/>
          </a:prstGeom>
          <a:noFill/>
          <a:ln w="9525">
            <a:solidFill>
              <a:srgbClr val="1C1C1C"/>
            </a:solidFill>
            <a:round/>
            <a:headEnd type="oval" w="med" len="med"/>
            <a:tailEnd/>
          </a:ln>
          <a:effectLst/>
        </p:spPr>
        <p:txBody>
          <a:bodyPr wrap="none" anchor="ctr"/>
          <a:lstStyle/>
          <a:p>
            <a:endParaRPr lang="zh-CN" altLang="en-US"/>
          </a:p>
        </p:txBody>
      </p:sp>
      <p:sp>
        <p:nvSpPr>
          <p:cNvPr id="75795" name="AutoShape 19"/>
          <p:cNvSpPr>
            <a:spLocks noChangeArrowheads="1"/>
          </p:cNvSpPr>
          <p:nvPr/>
        </p:nvSpPr>
        <p:spPr bwMode="gray">
          <a:xfrm>
            <a:off x="4664075" y="27781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p:spPr>
        <p:txBody>
          <a:bodyPr wrap="none" anchor="ctr"/>
          <a:lstStyle/>
          <a:p>
            <a:endParaRPr lang="zh-CN" altLang="en-US"/>
          </a:p>
        </p:txBody>
      </p:sp>
      <p:sp>
        <p:nvSpPr>
          <p:cNvPr id="75796" name="AutoShape 20"/>
          <p:cNvSpPr>
            <a:spLocks noChangeArrowheads="1"/>
          </p:cNvSpPr>
          <p:nvPr/>
        </p:nvSpPr>
        <p:spPr bwMode="gray">
          <a:xfrm>
            <a:off x="3595688" y="2133600"/>
            <a:ext cx="614362" cy="614363"/>
          </a:xfrm>
          <a:prstGeom prst="cube">
            <a:avLst>
              <a:gd name="adj" fmla="val 28912"/>
            </a:avLst>
          </a:prstGeom>
          <a:solidFill>
            <a:srgbClr val="FFC00D"/>
          </a:solidFill>
          <a:ln w="9525">
            <a:noFill/>
            <a:miter lim="800000"/>
            <a:headEnd/>
            <a:tailEnd/>
          </a:ln>
          <a:effectLst/>
        </p:spPr>
        <p:txBody>
          <a:bodyPr wrap="none" anchor="ctr"/>
          <a:lstStyle/>
          <a:p>
            <a:endParaRPr lang="zh-CN" altLang="en-US"/>
          </a:p>
        </p:txBody>
      </p:sp>
      <p:sp>
        <p:nvSpPr>
          <p:cNvPr id="75797" name="Line 21"/>
          <p:cNvSpPr>
            <a:spLocks noChangeShapeType="1"/>
          </p:cNvSpPr>
          <p:nvPr/>
        </p:nvSpPr>
        <p:spPr bwMode="auto">
          <a:xfrm flipH="1">
            <a:off x="1074738" y="2433638"/>
            <a:ext cx="2709862" cy="0"/>
          </a:xfrm>
          <a:prstGeom prst="line">
            <a:avLst/>
          </a:prstGeom>
          <a:noFill/>
          <a:ln w="9525">
            <a:solidFill>
              <a:srgbClr val="1C1C1C"/>
            </a:solidFill>
            <a:round/>
            <a:headEnd type="oval" w="med" len="med"/>
            <a:tailEnd/>
          </a:ln>
          <a:effectLst/>
        </p:spPr>
        <p:txBody>
          <a:bodyPr wrap="none" anchor="ctr"/>
          <a:lstStyle/>
          <a:p>
            <a:endParaRPr lang="zh-CN" altLang="en-US"/>
          </a:p>
        </p:txBody>
      </p:sp>
      <p:sp>
        <p:nvSpPr>
          <p:cNvPr id="75798" name="AutoShape 22"/>
          <p:cNvSpPr>
            <a:spLocks noChangeArrowheads="1"/>
          </p:cNvSpPr>
          <p:nvPr/>
        </p:nvSpPr>
        <p:spPr bwMode="gray">
          <a:xfrm>
            <a:off x="5630863" y="3662363"/>
            <a:ext cx="614362" cy="603250"/>
          </a:xfrm>
          <a:prstGeom prst="cube">
            <a:avLst>
              <a:gd name="adj" fmla="val 28912"/>
            </a:avLst>
          </a:prstGeom>
          <a:solidFill>
            <a:schemeClr val="tx2">
              <a:alpha val="84000"/>
            </a:schemeClr>
          </a:solidFill>
          <a:ln w="9525">
            <a:solidFill>
              <a:srgbClr val="FFFFFF">
                <a:alpha val="80000"/>
              </a:srgbClr>
            </a:solidFill>
            <a:miter lim="800000"/>
            <a:headEnd/>
            <a:tailEnd/>
          </a:ln>
          <a:effectLst/>
        </p:spPr>
        <p:txBody>
          <a:bodyPr wrap="none" anchor="ctr"/>
          <a:lstStyle/>
          <a:p>
            <a:endParaRPr lang="zh-CN" altLang="en-US"/>
          </a:p>
        </p:txBody>
      </p:sp>
      <p:sp>
        <p:nvSpPr>
          <p:cNvPr id="75799" name="AutoShape 23"/>
          <p:cNvSpPr>
            <a:spLocks noChangeArrowheads="1"/>
          </p:cNvSpPr>
          <p:nvPr/>
        </p:nvSpPr>
        <p:spPr bwMode="gray">
          <a:xfrm>
            <a:off x="5630863" y="3224213"/>
            <a:ext cx="614362" cy="603250"/>
          </a:xfrm>
          <a:prstGeom prst="cube">
            <a:avLst>
              <a:gd name="adj" fmla="val 28912"/>
            </a:avLst>
          </a:prstGeom>
          <a:solidFill>
            <a:schemeClr val="tx2">
              <a:alpha val="72000"/>
            </a:schemeClr>
          </a:solidFill>
          <a:ln w="9525">
            <a:solidFill>
              <a:srgbClr val="FFFFFF">
                <a:alpha val="80000"/>
              </a:srgbClr>
            </a:solidFill>
            <a:miter lim="800000"/>
            <a:headEnd/>
            <a:tailEnd/>
          </a:ln>
          <a:effectLst/>
        </p:spPr>
        <p:txBody>
          <a:bodyPr wrap="none" anchor="ctr"/>
          <a:lstStyle/>
          <a:p>
            <a:endParaRPr lang="zh-CN" altLang="en-US"/>
          </a:p>
        </p:txBody>
      </p:sp>
      <p:sp>
        <p:nvSpPr>
          <p:cNvPr id="75800" name="AutoShape 24"/>
          <p:cNvSpPr>
            <a:spLocks noChangeArrowheads="1"/>
          </p:cNvSpPr>
          <p:nvPr/>
        </p:nvSpPr>
        <p:spPr bwMode="gray">
          <a:xfrm>
            <a:off x="5630863" y="2786063"/>
            <a:ext cx="614362" cy="603250"/>
          </a:xfrm>
          <a:prstGeom prst="cube">
            <a:avLst>
              <a:gd name="adj" fmla="val 28912"/>
            </a:avLst>
          </a:prstGeom>
          <a:solidFill>
            <a:schemeClr val="tx2">
              <a:alpha val="39999"/>
            </a:schemeClr>
          </a:solidFill>
          <a:ln w="9525">
            <a:solidFill>
              <a:srgbClr val="FFFFFF">
                <a:alpha val="80000"/>
              </a:srgbClr>
            </a:solidFill>
            <a:miter lim="800000"/>
            <a:headEnd/>
            <a:tailEnd/>
          </a:ln>
          <a:effectLst/>
        </p:spPr>
        <p:txBody>
          <a:bodyPr wrap="none" anchor="ctr"/>
          <a:lstStyle/>
          <a:p>
            <a:endParaRPr lang="zh-CN" altLang="en-US"/>
          </a:p>
        </p:txBody>
      </p:sp>
      <p:sp>
        <p:nvSpPr>
          <p:cNvPr id="75801" name="AutoShape 25"/>
          <p:cNvSpPr>
            <a:spLocks noChangeArrowheads="1"/>
          </p:cNvSpPr>
          <p:nvPr/>
        </p:nvSpPr>
        <p:spPr bwMode="gray">
          <a:xfrm>
            <a:off x="4237038" y="2252663"/>
            <a:ext cx="614362" cy="614362"/>
          </a:xfrm>
          <a:prstGeom prst="cube">
            <a:avLst>
              <a:gd name="adj" fmla="val 28912"/>
            </a:avLst>
          </a:prstGeom>
          <a:solidFill>
            <a:srgbClr val="C0C0C0">
              <a:alpha val="50000"/>
            </a:srgbClr>
          </a:solidFill>
          <a:ln w="9525">
            <a:solidFill>
              <a:srgbClr val="FFFFFF">
                <a:alpha val="80000"/>
              </a:srgbClr>
            </a:solidFill>
            <a:miter lim="800000"/>
            <a:headEnd/>
            <a:tailEnd/>
          </a:ln>
          <a:effectLst/>
        </p:spPr>
        <p:txBody>
          <a:bodyPr wrap="none" anchor="ctr"/>
          <a:lstStyle/>
          <a:p>
            <a:endParaRPr lang="zh-CN" altLang="en-US"/>
          </a:p>
        </p:txBody>
      </p:sp>
      <p:sp>
        <p:nvSpPr>
          <p:cNvPr id="75802" name="AutoShape 26"/>
          <p:cNvSpPr>
            <a:spLocks noChangeArrowheads="1"/>
          </p:cNvSpPr>
          <p:nvPr/>
        </p:nvSpPr>
        <p:spPr bwMode="gray">
          <a:xfrm>
            <a:off x="4652963" y="2249488"/>
            <a:ext cx="614362" cy="614362"/>
          </a:xfrm>
          <a:prstGeom prst="cube">
            <a:avLst>
              <a:gd name="adj" fmla="val 28912"/>
            </a:avLst>
          </a:prstGeom>
          <a:solidFill>
            <a:srgbClr val="C0C0C0">
              <a:alpha val="70000"/>
            </a:srgbClr>
          </a:solidFill>
          <a:ln w="9525">
            <a:solidFill>
              <a:srgbClr val="FFFFFF">
                <a:alpha val="80000"/>
              </a:srgbClr>
            </a:solidFill>
            <a:miter lim="800000"/>
            <a:headEnd/>
            <a:tailEnd/>
          </a:ln>
          <a:effectLst/>
        </p:spPr>
        <p:txBody>
          <a:bodyPr wrap="none" anchor="ctr"/>
          <a:lstStyle/>
          <a:p>
            <a:endParaRPr lang="zh-CN" altLang="en-US"/>
          </a:p>
        </p:txBody>
      </p:sp>
      <p:sp>
        <p:nvSpPr>
          <p:cNvPr id="75803" name="AutoShape 27"/>
          <p:cNvSpPr>
            <a:spLocks noChangeArrowheads="1"/>
          </p:cNvSpPr>
          <p:nvPr/>
        </p:nvSpPr>
        <p:spPr bwMode="gray">
          <a:xfrm>
            <a:off x="5094288" y="2252663"/>
            <a:ext cx="614362" cy="614362"/>
          </a:xfrm>
          <a:prstGeom prst="cube">
            <a:avLst>
              <a:gd name="adj" fmla="val 28912"/>
            </a:avLst>
          </a:prstGeom>
          <a:solidFill>
            <a:srgbClr val="C0C0C0">
              <a:alpha val="70000"/>
            </a:srgbClr>
          </a:solidFill>
          <a:ln w="9525">
            <a:solidFill>
              <a:srgbClr val="FFFFFF">
                <a:alpha val="80000"/>
              </a:srgbClr>
            </a:solidFill>
            <a:miter lim="800000"/>
            <a:headEnd/>
            <a:tailEnd/>
          </a:ln>
          <a:effectLst/>
        </p:spPr>
        <p:txBody>
          <a:bodyPr wrap="none" anchor="ctr"/>
          <a:lstStyle/>
          <a:p>
            <a:endParaRPr lang="zh-CN" altLang="en-US"/>
          </a:p>
        </p:txBody>
      </p:sp>
      <p:sp>
        <p:nvSpPr>
          <p:cNvPr id="75804" name="AutoShape 28"/>
          <p:cNvSpPr>
            <a:spLocks noChangeArrowheads="1"/>
          </p:cNvSpPr>
          <p:nvPr/>
        </p:nvSpPr>
        <p:spPr bwMode="gray">
          <a:xfrm>
            <a:off x="5746750" y="2133600"/>
            <a:ext cx="614363" cy="614363"/>
          </a:xfrm>
          <a:prstGeom prst="cube">
            <a:avLst>
              <a:gd name="adj" fmla="val 28912"/>
            </a:avLst>
          </a:prstGeom>
          <a:solidFill>
            <a:srgbClr val="FF1111"/>
          </a:solidFill>
          <a:ln w="9525">
            <a:noFill/>
            <a:miter lim="800000"/>
            <a:headEnd/>
            <a:tailEnd/>
          </a:ln>
          <a:effectLst/>
        </p:spPr>
        <p:txBody>
          <a:bodyPr wrap="none" anchor="ctr"/>
          <a:lstStyle/>
          <a:p>
            <a:endParaRPr lang="zh-CN" altLang="en-US"/>
          </a:p>
        </p:txBody>
      </p:sp>
      <p:sp>
        <p:nvSpPr>
          <p:cNvPr id="75805" name="Line 29"/>
          <p:cNvSpPr>
            <a:spLocks noChangeShapeType="1"/>
          </p:cNvSpPr>
          <p:nvPr/>
        </p:nvSpPr>
        <p:spPr bwMode="auto">
          <a:xfrm>
            <a:off x="5969000" y="2433638"/>
            <a:ext cx="2946400" cy="0"/>
          </a:xfrm>
          <a:prstGeom prst="line">
            <a:avLst/>
          </a:prstGeom>
          <a:noFill/>
          <a:ln w="9525">
            <a:solidFill>
              <a:srgbClr val="1C1C1C"/>
            </a:solidFill>
            <a:round/>
            <a:headEnd type="oval" w="med" len="med"/>
            <a:tailEnd/>
          </a:ln>
          <a:effectLst/>
        </p:spPr>
        <p:txBody>
          <a:bodyPr wrap="none" anchor="ctr"/>
          <a:lstStyle/>
          <a:p>
            <a:endParaRPr lang="zh-CN" altLang="en-US"/>
          </a:p>
        </p:txBody>
      </p:sp>
      <p:sp>
        <p:nvSpPr>
          <p:cNvPr id="75806" name="Rectangle 30"/>
          <p:cNvSpPr>
            <a:spLocks noChangeArrowheads="1"/>
          </p:cNvSpPr>
          <p:nvPr/>
        </p:nvSpPr>
        <p:spPr bwMode="gray">
          <a:xfrm>
            <a:off x="4556125" y="3440113"/>
            <a:ext cx="595036" cy="338554"/>
          </a:xfrm>
          <a:prstGeom prst="rect">
            <a:avLst/>
          </a:prstGeom>
          <a:noFill/>
          <a:ln w="9525" algn="ctr">
            <a:noFill/>
            <a:miter lim="800000"/>
            <a:headEnd/>
            <a:tailEnd/>
          </a:ln>
          <a:effectLst/>
        </p:spPr>
        <p:txBody>
          <a:bodyPr wrap="none">
            <a:spAutoFit/>
          </a:bodyPr>
          <a:lstStyle/>
          <a:p>
            <a:pPr algn="ctr" eaLnBrk="0" hangingPunct="0"/>
            <a:r>
              <a:rPr lang="zh-CN" altLang="en-US" dirty="0" smtClean="0">
                <a:solidFill>
                  <a:srgbClr val="663300"/>
                </a:solidFill>
              </a:rPr>
              <a:t>圈存</a:t>
            </a:r>
            <a:endParaRPr lang="en-US" altLang="zh-CN" b="1" dirty="0">
              <a:solidFill>
                <a:srgbClr val="663300"/>
              </a:solidFill>
            </a:endParaRPr>
          </a:p>
        </p:txBody>
      </p:sp>
      <p:sp>
        <p:nvSpPr>
          <p:cNvPr id="75807" name="Rectangle 31"/>
          <p:cNvSpPr>
            <a:spLocks noChangeArrowheads="1"/>
          </p:cNvSpPr>
          <p:nvPr/>
        </p:nvSpPr>
        <p:spPr bwMode="auto">
          <a:xfrm>
            <a:off x="785786" y="1928802"/>
            <a:ext cx="1803700" cy="523220"/>
          </a:xfrm>
          <a:prstGeom prst="rect">
            <a:avLst/>
          </a:prstGeom>
          <a:noFill/>
          <a:ln w="9525" algn="ctr">
            <a:noFill/>
            <a:miter lim="800000"/>
            <a:headEnd/>
            <a:tailEnd/>
          </a:ln>
          <a:effectLst/>
        </p:spPr>
        <p:txBody>
          <a:bodyPr wrap="none">
            <a:spAutoFit/>
          </a:bodyPr>
          <a:lstStyle/>
          <a:p>
            <a:pPr algn="ctr" eaLnBrk="0" hangingPunct="0"/>
            <a:r>
              <a:rPr lang="zh-CN" altLang="en-US" sz="1400" dirty="0" smtClean="0">
                <a:solidFill>
                  <a:srgbClr val="C08E00"/>
                </a:solidFill>
              </a:rPr>
              <a:t>  </a:t>
            </a:r>
            <a:r>
              <a:rPr lang="zh-CN" altLang="en-US" sz="2800" dirty="0" smtClean="0">
                <a:solidFill>
                  <a:srgbClr val="C08E00"/>
                </a:solidFill>
              </a:rPr>
              <a:t>柜台圈存</a:t>
            </a:r>
            <a:endParaRPr lang="en-US" altLang="zh-CN" sz="2800" dirty="0">
              <a:solidFill>
                <a:srgbClr val="C08E00"/>
              </a:solidFill>
            </a:endParaRPr>
          </a:p>
        </p:txBody>
      </p:sp>
      <p:sp>
        <p:nvSpPr>
          <p:cNvPr id="75808" name="Rectangle 32"/>
          <p:cNvSpPr>
            <a:spLocks noChangeArrowheads="1"/>
          </p:cNvSpPr>
          <p:nvPr/>
        </p:nvSpPr>
        <p:spPr bwMode="auto">
          <a:xfrm>
            <a:off x="6643702" y="2000240"/>
            <a:ext cx="1949573" cy="523220"/>
          </a:xfrm>
          <a:prstGeom prst="rect">
            <a:avLst/>
          </a:prstGeom>
          <a:noFill/>
          <a:ln w="9525" algn="ctr">
            <a:noFill/>
            <a:miter lim="800000"/>
            <a:headEnd/>
            <a:tailEnd/>
          </a:ln>
          <a:effectLst/>
        </p:spPr>
        <p:txBody>
          <a:bodyPr wrap="none">
            <a:spAutoFit/>
          </a:bodyPr>
          <a:lstStyle/>
          <a:p>
            <a:pPr algn="ctr" eaLnBrk="0" hangingPunct="0"/>
            <a:r>
              <a:rPr lang="en-US" altLang="zh-CN" sz="1400" dirty="0" smtClean="0">
                <a:solidFill>
                  <a:srgbClr val="FF1111"/>
                </a:solidFill>
              </a:rPr>
              <a:t>   </a:t>
            </a:r>
            <a:r>
              <a:rPr lang="en-US" altLang="zh-CN" sz="2800" dirty="0" smtClean="0">
                <a:solidFill>
                  <a:srgbClr val="FF1111"/>
                </a:solidFill>
              </a:rPr>
              <a:t>ATM</a:t>
            </a:r>
            <a:r>
              <a:rPr lang="zh-CN" altLang="en-US" sz="2800" dirty="0" smtClean="0">
                <a:solidFill>
                  <a:srgbClr val="FF1111"/>
                </a:solidFill>
              </a:rPr>
              <a:t>圈存</a:t>
            </a:r>
            <a:endParaRPr lang="en-US" altLang="zh-CN" sz="2800" dirty="0">
              <a:solidFill>
                <a:srgbClr val="FF1111"/>
              </a:solidFill>
            </a:endParaRPr>
          </a:p>
        </p:txBody>
      </p:sp>
      <p:sp>
        <p:nvSpPr>
          <p:cNvPr id="75809" name="Rectangle 33"/>
          <p:cNvSpPr>
            <a:spLocks noChangeArrowheads="1"/>
          </p:cNvSpPr>
          <p:nvPr/>
        </p:nvSpPr>
        <p:spPr bwMode="auto">
          <a:xfrm>
            <a:off x="1000100" y="4143380"/>
            <a:ext cx="2339102" cy="523220"/>
          </a:xfrm>
          <a:prstGeom prst="rect">
            <a:avLst/>
          </a:prstGeom>
          <a:noFill/>
          <a:ln w="9525" algn="ctr">
            <a:noFill/>
            <a:miter lim="800000"/>
            <a:headEnd/>
            <a:tailEnd/>
          </a:ln>
          <a:effectLst/>
        </p:spPr>
        <p:txBody>
          <a:bodyPr wrap="none">
            <a:spAutoFit/>
          </a:bodyPr>
          <a:lstStyle/>
          <a:p>
            <a:pPr algn="ctr" eaLnBrk="0" hangingPunct="0"/>
            <a:r>
              <a:rPr lang="zh-CN" altLang="en-US" sz="2800" dirty="0" smtClean="0">
                <a:solidFill>
                  <a:srgbClr val="218321"/>
                </a:solidFill>
              </a:rPr>
              <a:t>自助终端圈存</a:t>
            </a:r>
            <a:endParaRPr lang="en-US" altLang="zh-CN" sz="2800" dirty="0">
              <a:solidFill>
                <a:srgbClr val="218321"/>
              </a:solidFill>
            </a:endParaRPr>
          </a:p>
        </p:txBody>
      </p:sp>
      <p:sp>
        <p:nvSpPr>
          <p:cNvPr id="75810" name="Rectangle 34"/>
          <p:cNvSpPr>
            <a:spLocks noChangeArrowheads="1"/>
          </p:cNvSpPr>
          <p:nvPr/>
        </p:nvSpPr>
        <p:spPr bwMode="auto">
          <a:xfrm>
            <a:off x="6858016" y="4143380"/>
            <a:ext cx="1620958" cy="523220"/>
          </a:xfrm>
          <a:prstGeom prst="rect">
            <a:avLst/>
          </a:prstGeom>
          <a:noFill/>
          <a:ln w="9525" algn="ctr">
            <a:noFill/>
            <a:miter lim="800000"/>
            <a:headEnd/>
            <a:tailEnd/>
          </a:ln>
          <a:effectLst/>
        </p:spPr>
        <p:txBody>
          <a:bodyPr wrap="none">
            <a:spAutoFit/>
          </a:bodyPr>
          <a:lstStyle/>
          <a:p>
            <a:pPr algn="ctr" eaLnBrk="0" hangingPunct="0"/>
            <a:r>
              <a:rPr lang="zh-CN" altLang="en-US" sz="2800" dirty="0" smtClean="0">
                <a:solidFill>
                  <a:srgbClr val="3377FF"/>
                </a:solidFill>
              </a:rPr>
              <a:t>网银圈存</a:t>
            </a:r>
            <a:endParaRPr lang="en-US" altLang="zh-CN" sz="2800" dirty="0">
              <a:solidFill>
                <a:srgbClr val="3377FF"/>
              </a:solidFill>
            </a:endParaRPr>
          </a:p>
        </p:txBody>
      </p:sp>
      <p:sp>
        <p:nvSpPr>
          <p:cNvPr id="75812" name="Text Box 36"/>
          <p:cNvSpPr txBox="1">
            <a:spLocks noChangeArrowheads="1"/>
          </p:cNvSpPr>
          <p:nvPr/>
        </p:nvSpPr>
        <p:spPr bwMode="black">
          <a:xfrm>
            <a:off x="6994525" y="2528888"/>
            <a:ext cx="1884363" cy="1643527"/>
          </a:xfrm>
          <a:prstGeom prst="rect">
            <a:avLst/>
          </a:prstGeom>
          <a:noFill/>
          <a:ln w="9525">
            <a:noFill/>
            <a:miter lim="800000"/>
            <a:headEnd/>
            <a:tailEnd/>
          </a:ln>
          <a:effectLst/>
        </p:spPr>
        <p:txBody>
          <a:bodyPr>
            <a:spAutoFit/>
          </a:bodyPr>
          <a:lstStyle/>
          <a:p>
            <a:pPr marL="120650" indent="-120650">
              <a:lnSpc>
                <a:spcPct val="60000"/>
              </a:lnSpc>
              <a:spcBef>
                <a:spcPct val="50000"/>
              </a:spcBef>
              <a:buClr>
                <a:srgbClr val="1F3F5F"/>
              </a:buClr>
            </a:pPr>
            <a:r>
              <a:rPr lang="en-US" altLang="zh-CN" sz="1400" dirty="0" smtClean="0">
                <a:solidFill>
                  <a:srgbClr val="1C1C1C"/>
                </a:solidFill>
              </a:rPr>
              <a:t>1.</a:t>
            </a:r>
            <a:r>
              <a:rPr lang="zh-CN" altLang="en-US" sz="1400" dirty="0" smtClean="0">
                <a:solidFill>
                  <a:srgbClr val="1C1C1C"/>
                </a:solidFill>
              </a:rPr>
              <a:t>电子现金交易</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2.</a:t>
            </a:r>
            <a:r>
              <a:rPr lang="zh-CN" altLang="en-US" sz="1400" dirty="0" smtClean="0">
                <a:solidFill>
                  <a:srgbClr val="1C1C1C"/>
                </a:solidFill>
              </a:rPr>
              <a:t>绑定账户</a:t>
            </a:r>
            <a:r>
              <a:rPr lang="en-US" altLang="zh-CN" sz="1400" dirty="0" smtClean="0">
                <a:solidFill>
                  <a:srgbClr val="1C1C1C"/>
                </a:solidFill>
              </a:rPr>
              <a:t>/</a:t>
            </a:r>
            <a:r>
              <a:rPr lang="zh-CN" altLang="en-US" sz="1400" dirty="0" smtClean="0">
                <a:solidFill>
                  <a:srgbClr val="1C1C1C"/>
                </a:solidFill>
              </a:rPr>
              <a:t>非绑定</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   </a:t>
            </a:r>
            <a:r>
              <a:rPr lang="zh-CN" altLang="en-US" sz="1400" dirty="0" smtClean="0">
                <a:solidFill>
                  <a:srgbClr val="1C1C1C"/>
                </a:solidFill>
              </a:rPr>
              <a:t>账户</a:t>
            </a:r>
            <a:r>
              <a:rPr lang="en-US" altLang="zh-CN" sz="1400" dirty="0" smtClean="0">
                <a:solidFill>
                  <a:srgbClr val="1C1C1C"/>
                </a:solidFill>
              </a:rPr>
              <a:t>/</a:t>
            </a:r>
            <a:r>
              <a:rPr lang="zh-CN" altLang="en-US" sz="1400" dirty="0" smtClean="0">
                <a:solidFill>
                  <a:srgbClr val="1C1C1C"/>
                </a:solidFill>
              </a:rPr>
              <a:t>现金</a:t>
            </a:r>
            <a:r>
              <a:rPr lang="en-US" altLang="zh-CN" sz="1400" dirty="0" smtClean="0">
                <a:solidFill>
                  <a:srgbClr val="1C1C1C"/>
                </a:solidFill>
              </a:rPr>
              <a:t>/</a:t>
            </a:r>
            <a:r>
              <a:rPr lang="zh-CN" altLang="en-US" sz="1400" dirty="0" smtClean="0">
                <a:solidFill>
                  <a:srgbClr val="1C1C1C"/>
                </a:solidFill>
              </a:rPr>
              <a:t>补登账</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   </a:t>
            </a:r>
            <a:r>
              <a:rPr lang="zh-CN" altLang="en-US" sz="1400" dirty="0" smtClean="0">
                <a:solidFill>
                  <a:srgbClr val="1C1C1C"/>
                </a:solidFill>
              </a:rPr>
              <a:t>户圈存</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3.</a:t>
            </a:r>
            <a:r>
              <a:rPr lang="zh-CN" altLang="en-US" sz="1400" dirty="0" smtClean="0">
                <a:solidFill>
                  <a:srgbClr val="1C1C1C"/>
                </a:solidFill>
              </a:rPr>
              <a:t>输入金额</a:t>
            </a:r>
            <a:endParaRPr lang="en-US" altLang="zh-CN" sz="1400" dirty="0" smtClean="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sp>
        <p:nvSpPr>
          <p:cNvPr id="75813" name="Text Box 37"/>
          <p:cNvSpPr txBox="1">
            <a:spLocks noChangeArrowheads="1"/>
          </p:cNvSpPr>
          <p:nvPr/>
        </p:nvSpPr>
        <p:spPr bwMode="black">
          <a:xfrm>
            <a:off x="1050925" y="4791075"/>
            <a:ext cx="1884363" cy="1406539"/>
          </a:xfrm>
          <a:prstGeom prst="rect">
            <a:avLst/>
          </a:prstGeom>
          <a:noFill/>
          <a:ln w="9525">
            <a:noFill/>
            <a:miter lim="800000"/>
            <a:headEnd/>
            <a:tailEnd/>
          </a:ln>
          <a:effectLst/>
        </p:spPr>
        <p:txBody>
          <a:bodyPr>
            <a:spAutoFit/>
          </a:bodyPr>
          <a:lstStyle/>
          <a:p>
            <a:pPr marL="120650" indent="-120650">
              <a:lnSpc>
                <a:spcPct val="60000"/>
              </a:lnSpc>
              <a:spcBef>
                <a:spcPct val="50000"/>
              </a:spcBef>
              <a:buClr>
                <a:srgbClr val="1F3F5F"/>
              </a:buClr>
            </a:pPr>
            <a:r>
              <a:rPr lang="en-US" altLang="zh-CN" sz="1400" dirty="0" smtClean="0">
                <a:solidFill>
                  <a:srgbClr val="1C1C1C"/>
                </a:solidFill>
              </a:rPr>
              <a:t>1.IC</a:t>
            </a:r>
            <a:r>
              <a:rPr lang="zh-CN" altLang="en-US" sz="1400" dirty="0" smtClean="0">
                <a:solidFill>
                  <a:srgbClr val="1C1C1C"/>
                </a:solidFill>
              </a:rPr>
              <a:t>卡专区</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2.IC</a:t>
            </a:r>
            <a:r>
              <a:rPr lang="zh-CN" altLang="en-US" sz="1400" dirty="0" smtClean="0">
                <a:solidFill>
                  <a:srgbClr val="1C1C1C"/>
                </a:solidFill>
              </a:rPr>
              <a:t>卡充值</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3.</a:t>
            </a:r>
            <a:r>
              <a:rPr lang="zh-CN" altLang="en-US" sz="1400" dirty="0" smtClean="0">
                <a:solidFill>
                  <a:srgbClr val="1C1C1C"/>
                </a:solidFill>
              </a:rPr>
              <a:t>关联</a:t>
            </a:r>
            <a:r>
              <a:rPr lang="en-US" altLang="zh-CN" sz="1400" dirty="0" smtClean="0">
                <a:solidFill>
                  <a:srgbClr val="1C1C1C"/>
                </a:solidFill>
              </a:rPr>
              <a:t>/</a:t>
            </a:r>
            <a:r>
              <a:rPr lang="zh-CN" altLang="en-US" sz="1400" dirty="0" smtClean="0">
                <a:solidFill>
                  <a:srgbClr val="1C1C1C"/>
                </a:solidFill>
              </a:rPr>
              <a:t>非关联</a:t>
            </a:r>
            <a:r>
              <a:rPr lang="en-US" altLang="zh-CN" sz="1400" dirty="0" smtClean="0">
                <a:solidFill>
                  <a:srgbClr val="1C1C1C"/>
                </a:solidFill>
              </a:rPr>
              <a:t>/</a:t>
            </a:r>
            <a:r>
              <a:rPr lang="zh-CN" altLang="en-US" sz="1400" dirty="0" smtClean="0">
                <a:solidFill>
                  <a:srgbClr val="1C1C1C"/>
                </a:solidFill>
              </a:rPr>
              <a:t>补登</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   </a:t>
            </a:r>
            <a:r>
              <a:rPr lang="zh-CN" altLang="en-US" sz="1400" dirty="0" smtClean="0">
                <a:solidFill>
                  <a:srgbClr val="1C1C1C"/>
                </a:solidFill>
              </a:rPr>
              <a:t>账户充值</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4.</a:t>
            </a:r>
            <a:r>
              <a:rPr lang="zh-CN" altLang="en-US" sz="1400" dirty="0" smtClean="0">
                <a:solidFill>
                  <a:srgbClr val="1C1C1C"/>
                </a:solidFill>
              </a:rPr>
              <a:t>输入金额</a:t>
            </a:r>
            <a:endParaRPr lang="en-US" altLang="zh-CN" sz="1400"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sp>
        <p:nvSpPr>
          <p:cNvPr id="75814" name="Text Box 38"/>
          <p:cNvSpPr txBox="1">
            <a:spLocks noChangeArrowheads="1"/>
          </p:cNvSpPr>
          <p:nvPr/>
        </p:nvSpPr>
        <p:spPr bwMode="black">
          <a:xfrm>
            <a:off x="6918325" y="4791075"/>
            <a:ext cx="1884363" cy="2591479"/>
          </a:xfrm>
          <a:prstGeom prst="rect">
            <a:avLst/>
          </a:prstGeom>
          <a:noFill/>
          <a:ln w="9525">
            <a:noFill/>
            <a:miter lim="800000"/>
            <a:headEnd/>
            <a:tailEnd/>
          </a:ln>
          <a:effectLst/>
        </p:spPr>
        <p:txBody>
          <a:bodyPr>
            <a:spAutoFit/>
          </a:bodyPr>
          <a:lstStyle/>
          <a:p>
            <a:pPr marL="120650" indent="-120650">
              <a:lnSpc>
                <a:spcPct val="60000"/>
              </a:lnSpc>
              <a:spcBef>
                <a:spcPct val="50000"/>
              </a:spcBef>
              <a:buClr>
                <a:srgbClr val="1F3F5F"/>
              </a:buClr>
            </a:pPr>
            <a:r>
              <a:rPr lang="en-US" altLang="zh-CN" sz="1400" dirty="0" smtClean="0">
                <a:solidFill>
                  <a:srgbClr val="1C1C1C"/>
                </a:solidFill>
              </a:rPr>
              <a:t>1.</a:t>
            </a:r>
            <a:r>
              <a:rPr lang="zh-CN" altLang="en-US" sz="1400" dirty="0" smtClean="0">
                <a:solidFill>
                  <a:srgbClr val="1C1C1C"/>
                </a:solidFill>
              </a:rPr>
              <a:t>登陆</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2.</a:t>
            </a:r>
            <a:r>
              <a:rPr lang="zh-CN" altLang="en-US" sz="1400" dirty="0" smtClean="0">
                <a:solidFill>
                  <a:srgbClr val="1C1C1C"/>
                </a:solidFill>
              </a:rPr>
              <a:t>银行账户</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3.</a:t>
            </a:r>
            <a:r>
              <a:rPr lang="zh-CN" altLang="en-US" sz="1400" dirty="0" smtClean="0">
                <a:solidFill>
                  <a:srgbClr val="1C1C1C"/>
                </a:solidFill>
              </a:rPr>
              <a:t>电子现金服务</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4.</a:t>
            </a:r>
            <a:r>
              <a:rPr lang="zh-CN" altLang="en-US" sz="1400" dirty="0" smtClean="0">
                <a:solidFill>
                  <a:srgbClr val="1C1C1C"/>
                </a:solidFill>
              </a:rPr>
              <a:t>向本人</a:t>
            </a:r>
            <a:r>
              <a:rPr lang="en-US" altLang="zh-CN" sz="1400" dirty="0" smtClean="0">
                <a:solidFill>
                  <a:srgbClr val="1C1C1C"/>
                </a:solidFill>
              </a:rPr>
              <a:t>/</a:t>
            </a:r>
            <a:r>
              <a:rPr lang="zh-CN" altLang="en-US" sz="1400" dirty="0" smtClean="0">
                <a:solidFill>
                  <a:srgbClr val="1C1C1C"/>
                </a:solidFill>
              </a:rPr>
              <a:t>向他人电</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   </a:t>
            </a:r>
            <a:r>
              <a:rPr lang="zh-CN" altLang="en-US" sz="1400" dirty="0" smtClean="0">
                <a:solidFill>
                  <a:srgbClr val="1C1C1C"/>
                </a:solidFill>
              </a:rPr>
              <a:t>子现金账户充值</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5.</a:t>
            </a:r>
            <a:r>
              <a:rPr lang="zh-CN" altLang="en-US" sz="1400" dirty="0" smtClean="0">
                <a:solidFill>
                  <a:srgbClr val="1C1C1C"/>
                </a:solidFill>
              </a:rPr>
              <a:t>充值到补登账户后</a:t>
            </a:r>
            <a:endParaRPr lang="en-US" altLang="zh-CN" sz="1400" dirty="0" smtClean="0">
              <a:solidFill>
                <a:srgbClr val="1C1C1C"/>
              </a:solidFill>
            </a:endParaRPr>
          </a:p>
          <a:p>
            <a:pPr marL="120650" indent="-120650">
              <a:lnSpc>
                <a:spcPct val="60000"/>
              </a:lnSpc>
              <a:spcBef>
                <a:spcPct val="50000"/>
              </a:spcBef>
              <a:buClr>
                <a:srgbClr val="1F3F5F"/>
              </a:buClr>
            </a:pPr>
            <a:r>
              <a:rPr lang="zh-CN" altLang="en-US" sz="1400" dirty="0" smtClean="0">
                <a:solidFill>
                  <a:srgbClr val="1C1C1C"/>
                </a:solidFill>
              </a:rPr>
              <a:t>再在</a:t>
            </a:r>
            <a:r>
              <a:rPr lang="en-US" altLang="zh-CN" sz="1400" dirty="0" smtClean="0">
                <a:solidFill>
                  <a:srgbClr val="1C1C1C"/>
                </a:solidFill>
              </a:rPr>
              <a:t>ATM/</a:t>
            </a:r>
            <a:r>
              <a:rPr lang="zh-CN" altLang="en-US" sz="1400" dirty="0" smtClean="0">
                <a:solidFill>
                  <a:srgbClr val="1C1C1C"/>
                </a:solidFill>
              </a:rPr>
              <a:t>自助终端</a:t>
            </a:r>
            <a:endParaRPr lang="en-US" altLang="zh-CN" sz="1400" dirty="0" smtClean="0">
              <a:solidFill>
                <a:srgbClr val="1C1C1C"/>
              </a:solidFill>
            </a:endParaRPr>
          </a:p>
          <a:p>
            <a:pPr marL="120650" indent="-120650">
              <a:lnSpc>
                <a:spcPct val="60000"/>
              </a:lnSpc>
              <a:spcBef>
                <a:spcPct val="50000"/>
              </a:spcBef>
              <a:buClr>
                <a:srgbClr val="1F3F5F"/>
              </a:buClr>
            </a:pPr>
            <a:r>
              <a:rPr lang="zh-CN" altLang="en-US" sz="1400" dirty="0" smtClean="0">
                <a:solidFill>
                  <a:srgbClr val="1C1C1C"/>
                </a:solidFill>
              </a:rPr>
              <a:t>上将补登账户圈存到</a:t>
            </a:r>
            <a:endParaRPr lang="en-US" altLang="zh-CN" sz="1400" dirty="0" smtClean="0">
              <a:solidFill>
                <a:srgbClr val="1C1C1C"/>
              </a:solidFill>
            </a:endParaRPr>
          </a:p>
          <a:p>
            <a:pPr marL="120650" indent="-120650">
              <a:lnSpc>
                <a:spcPct val="60000"/>
              </a:lnSpc>
              <a:spcBef>
                <a:spcPct val="50000"/>
              </a:spcBef>
              <a:buClr>
                <a:srgbClr val="1F3F5F"/>
              </a:buClr>
            </a:pPr>
            <a:r>
              <a:rPr lang="zh-CN" altLang="en-US" sz="1400" dirty="0" smtClean="0">
                <a:solidFill>
                  <a:srgbClr val="1C1C1C"/>
                </a:solidFill>
              </a:rPr>
              <a:t>电子现金账户</a:t>
            </a:r>
            <a:endParaRPr lang="en-US" altLang="zh-CN" sz="1400" dirty="0" smtClean="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sp>
        <p:nvSpPr>
          <p:cNvPr id="40"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lvl="0" algn="l"/>
            <a:r>
              <a:rPr lang="en-US" altLang="zh-CN" sz="2400" dirty="0" smtClean="0">
                <a:solidFill>
                  <a:schemeClr val="tx1"/>
                </a:solidFill>
                <a:latin typeface="楷体"/>
                <a:ea typeface="楷体_GB2312" pitchFamily="49" charset="-122"/>
              </a:rPr>
              <a:t>2.</a:t>
            </a:r>
            <a:r>
              <a:rPr lang="zh-CN" altLang="en-US" sz="2400" dirty="0" smtClean="0">
                <a:solidFill>
                  <a:schemeClr val="tx1"/>
                </a:solidFill>
                <a:latin typeface="楷体"/>
                <a:ea typeface="楷体_GB2312" pitchFamily="49" charset="-122"/>
              </a:rPr>
              <a:t>电子现金圈存</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3"/>
          <p:cNvSpPr>
            <a:spLocks noChangeArrowheads="1"/>
          </p:cNvSpPr>
          <p:nvPr/>
        </p:nvSpPr>
        <p:spPr bwMode="gray">
          <a:xfrm>
            <a:off x="3479800" y="4360863"/>
            <a:ext cx="614363" cy="614362"/>
          </a:xfrm>
          <a:prstGeom prst="cube">
            <a:avLst>
              <a:gd name="adj" fmla="val 28912"/>
            </a:avLst>
          </a:prstGeom>
          <a:solidFill>
            <a:srgbClr val="00D000"/>
          </a:solidFill>
          <a:ln w="9525">
            <a:noFill/>
            <a:miter lim="800000"/>
            <a:headEnd/>
            <a:tailEnd/>
          </a:ln>
          <a:effectLst/>
        </p:spPr>
        <p:txBody>
          <a:bodyPr wrap="none" anchor="ctr"/>
          <a:lstStyle/>
          <a:p>
            <a:endParaRPr lang="zh-CN" altLang="en-US"/>
          </a:p>
        </p:txBody>
      </p:sp>
      <p:sp>
        <p:nvSpPr>
          <p:cNvPr id="75780" name="AutoShape 4"/>
          <p:cNvSpPr>
            <a:spLocks noChangeArrowheads="1"/>
          </p:cNvSpPr>
          <p:nvPr/>
        </p:nvSpPr>
        <p:spPr bwMode="gray">
          <a:xfrm>
            <a:off x="4156075" y="41687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p:spPr>
        <p:txBody>
          <a:bodyPr wrap="none" anchor="ctr"/>
          <a:lstStyle/>
          <a:p>
            <a:endParaRPr lang="zh-CN" altLang="en-US"/>
          </a:p>
        </p:txBody>
      </p:sp>
      <p:sp>
        <p:nvSpPr>
          <p:cNvPr id="75781" name="AutoShape 5"/>
          <p:cNvSpPr>
            <a:spLocks noChangeArrowheads="1"/>
          </p:cNvSpPr>
          <p:nvPr/>
        </p:nvSpPr>
        <p:spPr bwMode="gray">
          <a:xfrm>
            <a:off x="4584700" y="41687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p:spPr>
        <p:txBody>
          <a:bodyPr wrap="none" anchor="ctr"/>
          <a:lstStyle/>
          <a:p>
            <a:endParaRPr lang="zh-CN" altLang="en-US"/>
          </a:p>
        </p:txBody>
      </p:sp>
      <p:sp>
        <p:nvSpPr>
          <p:cNvPr id="75782" name="AutoShape 6"/>
          <p:cNvSpPr>
            <a:spLocks noChangeArrowheads="1"/>
          </p:cNvSpPr>
          <p:nvPr/>
        </p:nvSpPr>
        <p:spPr bwMode="gray">
          <a:xfrm>
            <a:off x="5013325" y="41687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p:spPr>
        <p:txBody>
          <a:bodyPr wrap="none" anchor="ctr"/>
          <a:lstStyle/>
          <a:p>
            <a:endParaRPr lang="zh-CN" altLang="en-US"/>
          </a:p>
        </p:txBody>
      </p:sp>
      <p:sp>
        <p:nvSpPr>
          <p:cNvPr id="75783" name="AutoShape 7"/>
          <p:cNvSpPr>
            <a:spLocks noChangeArrowheads="1"/>
          </p:cNvSpPr>
          <p:nvPr/>
        </p:nvSpPr>
        <p:spPr bwMode="gray">
          <a:xfrm>
            <a:off x="3671888" y="3662363"/>
            <a:ext cx="614362" cy="614362"/>
          </a:xfrm>
          <a:prstGeom prst="cube">
            <a:avLst>
              <a:gd name="adj" fmla="val 28912"/>
            </a:avLst>
          </a:prstGeom>
          <a:solidFill>
            <a:schemeClr val="tx2">
              <a:alpha val="84000"/>
            </a:schemeClr>
          </a:solidFill>
          <a:ln w="9525">
            <a:solidFill>
              <a:srgbClr val="FFFFFF">
                <a:alpha val="80000"/>
              </a:srgbClr>
            </a:solidFill>
            <a:miter lim="800000"/>
            <a:headEnd/>
            <a:tailEnd/>
          </a:ln>
          <a:effectLst/>
        </p:spPr>
        <p:txBody>
          <a:bodyPr wrap="none" anchor="ctr"/>
          <a:lstStyle/>
          <a:p>
            <a:endParaRPr lang="zh-CN" altLang="en-US"/>
          </a:p>
        </p:txBody>
      </p:sp>
      <p:sp>
        <p:nvSpPr>
          <p:cNvPr id="75784" name="AutoShape 8"/>
          <p:cNvSpPr>
            <a:spLocks noChangeArrowheads="1"/>
          </p:cNvSpPr>
          <p:nvPr/>
        </p:nvSpPr>
        <p:spPr bwMode="gray">
          <a:xfrm>
            <a:off x="3671888" y="3224213"/>
            <a:ext cx="614362" cy="614362"/>
          </a:xfrm>
          <a:prstGeom prst="cube">
            <a:avLst>
              <a:gd name="adj" fmla="val 28912"/>
            </a:avLst>
          </a:prstGeom>
          <a:solidFill>
            <a:schemeClr val="tx2">
              <a:alpha val="72000"/>
            </a:schemeClr>
          </a:solidFill>
          <a:ln w="9525">
            <a:solidFill>
              <a:srgbClr val="FFFFFF">
                <a:alpha val="80000"/>
              </a:srgbClr>
            </a:solidFill>
            <a:miter lim="800000"/>
            <a:headEnd/>
            <a:tailEnd/>
          </a:ln>
          <a:effectLst/>
        </p:spPr>
        <p:txBody>
          <a:bodyPr wrap="none" anchor="ctr"/>
          <a:lstStyle/>
          <a:p>
            <a:endParaRPr lang="zh-CN" altLang="en-US"/>
          </a:p>
        </p:txBody>
      </p:sp>
      <p:sp>
        <p:nvSpPr>
          <p:cNvPr id="75785" name="AutoShape 9"/>
          <p:cNvSpPr>
            <a:spLocks noChangeArrowheads="1"/>
          </p:cNvSpPr>
          <p:nvPr/>
        </p:nvSpPr>
        <p:spPr bwMode="gray">
          <a:xfrm>
            <a:off x="3671888" y="2786063"/>
            <a:ext cx="614362" cy="614362"/>
          </a:xfrm>
          <a:prstGeom prst="cube">
            <a:avLst>
              <a:gd name="adj" fmla="val 28912"/>
            </a:avLst>
          </a:prstGeom>
          <a:solidFill>
            <a:schemeClr val="tx2">
              <a:alpha val="39999"/>
            </a:schemeClr>
          </a:solidFill>
          <a:ln w="9525">
            <a:solidFill>
              <a:srgbClr val="FFFFFF">
                <a:alpha val="80000"/>
              </a:srgbClr>
            </a:solidFill>
            <a:miter lim="800000"/>
            <a:headEnd/>
            <a:tailEnd/>
          </a:ln>
          <a:effectLst/>
        </p:spPr>
        <p:txBody>
          <a:bodyPr wrap="none" anchor="ctr"/>
          <a:lstStyle/>
          <a:p>
            <a:endParaRPr lang="zh-CN" altLang="en-US"/>
          </a:p>
        </p:txBody>
      </p:sp>
      <p:sp>
        <p:nvSpPr>
          <p:cNvPr id="75786" name="AutoShape 10"/>
          <p:cNvSpPr>
            <a:spLocks noChangeArrowheads="1"/>
          </p:cNvSpPr>
          <p:nvPr/>
        </p:nvSpPr>
        <p:spPr bwMode="gray">
          <a:xfrm>
            <a:off x="4235450" y="36544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p:spPr>
        <p:txBody>
          <a:bodyPr wrap="none" anchor="ctr"/>
          <a:lstStyle/>
          <a:p>
            <a:endParaRPr lang="zh-CN" altLang="en-US"/>
          </a:p>
        </p:txBody>
      </p:sp>
      <p:sp>
        <p:nvSpPr>
          <p:cNvPr id="75787" name="AutoShape 11"/>
          <p:cNvSpPr>
            <a:spLocks noChangeArrowheads="1"/>
          </p:cNvSpPr>
          <p:nvPr/>
        </p:nvSpPr>
        <p:spPr bwMode="gray">
          <a:xfrm>
            <a:off x="4664075" y="36544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p:spPr>
        <p:txBody>
          <a:bodyPr wrap="none" anchor="ctr"/>
          <a:lstStyle/>
          <a:p>
            <a:endParaRPr lang="zh-CN" altLang="en-US"/>
          </a:p>
        </p:txBody>
      </p:sp>
      <p:sp>
        <p:nvSpPr>
          <p:cNvPr id="75788" name="AutoShape 12"/>
          <p:cNvSpPr>
            <a:spLocks noChangeArrowheads="1"/>
          </p:cNvSpPr>
          <p:nvPr/>
        </p:nvSpPr>
        <p:spPr bwMode="gray">
          <a:xfrm>
            <a:off x="5092700" y="36544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p:spPr>
        <p:txBody>
          <a:bodyPr wrap="none" anchor="ctr"/>
          <a:lstStyle/>
          <a:p>
            <a:endParaRPr lang="zh-CN" altLang="en-US"/>
          </a:p>
        </p:txBody>
      </p:sp>
      <p:sp>
        <p:nvSpPr>
          <p:cNvPr id="75789" name="AutoShape 13"/>
          <p:cNvSpPr>
            <a:spLocks noChangeArrowheads="1"/>
          </p:cNvSpPr>
          <p:nvPr/>
        </p:nvSpPr>
        <p:spPr bwMode="gray">
          <a:xfrm>
            <a:off x="4235450" y="3216275"/>
            <a:ext cx="1465263" cy="614363"/>
          </a:xfrm>
          <a:prstGeom prst="cube">
            <a:avLst>
              <a:gd name="adj" fmla="val 28912"/>
            </a:avLst>
          </a:prstGeom>
          <a:solidFill>
            <a:srgbClr val="F8F8F8"/>
          </a:solidFill>
          <a:ln w="9525">
            <a:solidFill>
              <a:srgbClr val="FFFFFF">
                <a:alpha val="80000"/>
              </a:srgbClr>
            </a:solidFill>
            <a:miter lim="800000"/>
            <a:headEnd/>
            <a:tailEnd/>
          </a:ln>
          <a:effectLst/>
        </p:spPr>
        <p:txBody>
          <a:bodyPr wrap="none" anchor="ctr"/>
          <a:lstStyle/>
          <a:p>
            <a:endParaRPr lang="zh-CN" altLang="en-US"/>
          </a:p>
        </p:txBody>
      </p:sp>
      <p:sp>
        <p:nvSpPr>
          <p:cNvPr id="75790" name="AutoShape 14"/>
          <p:cNvSpPr>
            <a:spLocks noChangeArrowheads="1"/>
          </p:cNvSpPr>
          <p:nvPr/>
        </p:nvSpPr>
        <p:spPr bwMode="gray">
          <a:xfrm>
            <a:off x="4235450" y="27781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p:spPr>
        <p:txBody>
          <a:bodyPr wrap="none" anchor="ctr"/>
          <a:lstStyle/>
          <a:p>
            <a:endParaRPr lang="zh-CN" altLang="en-US"/>
          </a:p>
        </p:txBody>
      </p:sp>
      <p:sp>
        <p:nvSpPr>
          <p:cNvPr id="75791" name="AutoShape 15"/>
          <p:cNvSpPr>
            <a:spLocks noChangeArrowheads="1"/>
          </p:cNvSpPr>
          <p:nvPr/>
        </p:nvSpPr>
        <p:spPr bwMode="gray">
          <a:xfrm>
            <a:off x="5092700" y="27781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p:spPr>
        <p:txBody>
          <a:bodyPr wrap="none" anchor="ctr"/>
          <a:lstStyle/>
          <a:p>
            <a:endParaRPr lang="zh-CN" altLang="en-US"/>
          </a:p>
        </p:txBody>
      </p:sp>
      <p:sp>
        <p:nvSpPr>
          <p:cNvPr id="75792" name="AutoShape 16"/>
          <p:cNvSpPr>
            <a:spLocks noChangeArrowheads="1"/>
          </p:cNvSpPr>
          <p:nvPr/>
        </p:nvSpPr>
        <p:spPr bwMode="gray">
          <a:xfrm>
            <a:off x="5630863" y="4356100"/>
            <a:ext cx="614362" cy="619125"/>
          </a:xfrm>
          <a:prstGeom prst="cube">
            <a:avLst>
              <a:gd name="adj" fmla="val 28912"/>
            </a:avLst>
          </a:prstGeom>
          <a:solidFill>
            <a:srgbClr val="3377FF"/>
          </a:solidFill>
          <a:ln w="9525">
            <a:noFill/>
            <a:miter lim="800000"/>
            <a:headEnd/>
            <a:tailEnd/>
          </a:ln>
          <a:effectLst/>
        </p:spPr>
        <p:txBody>
          <a:bodyPr wrap="none" anchor="ctr"/>
          <a:lstStyle/>
          <a:p>
            <a:endParaRPr lang="zh-CN" altLang="en-US"/>
          </a:p>
        </p:txBody>
      </p:sp>
      <p:sp>
        <p:nvSpPr>
          <p:cNvPr id="75793" name="Line 17"/>
          <p:cNvSpPr>
            <a:spLocks noChangeShapeType="1"/>
          </p:cNvSpPr>
          <p:nvPr/>
        </p:nvSpPr>
        <p:spPr bwMode="auto">
          <a:xfrm flipH="1">
            <a:off x="971550" y="4643438"/>
            <a:ext cx="2709863" cy="0"/>
          </a:xfrm>
          <a:prstGeom prst="line">
            <a:avLst/>
          </a:prstGeom>
          <a:noFill/>
          <a:ln w="9525">
            <a:solidFill>
              <a:srgbClr val="1C1C1C"/>
            </a:solidFill>
            <a:round/>
            <a:headEnd type="oval" w="med" len="med"/>
            <a:tailEnd/>
          </a:ln>
          <a:effectLst/>
        </p:spPr>
        <p:txBody>
          <a:bodyPr wrap="none" anchor="ctr"/>
          <a:lstStyle/>
          <a:p>
            <a:endParaRPr lang="zh-CN" altLang="en-US"/>
          </a:p>
        </p:txBody>
      </p:sp>
      <p:sp>
        <p:nvSpPr>
          <p:cNvPr id="75795" name="AutoShape 19"/>
          <p:cNvSpPr>
            <a:spLocks noChangeArrowheads="1"/>
          </p:cNvSpPr>
          <p:nvPr/>
        </p:nvSpPr>
        <p:spPr bwMode="gray">
          <a:xfrm>
            <a:off x="4664075" y="27781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p:spPr>
        <p:txBody>
          <a:bodyPr wrap="none" anchor="ctr"/>
          <a:lstStyle/>
          <a:p>
            <a:endParaRPr lang="zh-CN" altLang="en-US"/>
          </a:p>
        </p:txBody>
      </p:sp>
      <p:sp>
        <p:nvSpPr>
          <p:cNvPr id="75796" name="AutoShape 20"/>
          <p:cNvSpPr>
            <a:spLocks noChangeArrowheads="1"/>
          </p:cNvSpPr>
          <p:nvPr/>
        </p:nvSpPr>
        <p:spPr bwMode="gray">
          <a:xfrm>
            <a:off x="3595688" y="2133600"/>
            <a:ext cx="614362" cy="614363"/>
          </a:xfrm>
          <a:prstGeom prst="cube">
            <a:avLst>
              <a:gd name="adj" fmla="val 28912"/>
            </a:avLst>
          </a:prstGeom>
          <a:solidFill>
            <a:srgbClr val="FFC00D"/>
          </a:solidFill>
          <a:ln w="9525">
            <a:noFill/>
            <a:miter lim="800000"/>
            <a:headEnd/>
            <a:tailEnd/>
          </a:ln>
          <a:effectLst/>
        </p:spPr>
        <p:txBody>
          <a:bodyPr wrap="none" anchor="ctr"/>
          <a:lstStyle/>
          <a:p>
            <a:endParaRPr lang="zh-CN" altLang="en-US"/>
          </a:p>
        </p:txBody>
      </p:sp>
      <p:sp>
        <p:nvSpPr>
          <p:cNvPr id="75797" name="Line 21"/>
          <p:cNvSpPr>
            <a:spLocks noChangeShapeType="1"/>
          </p:cNvSpPr>
          <p:nvPr/>
        </p:nvSpPr>
        <p:spPr bwMode="auto">
          <a:xfrm flipH="1">
            <a:off x="1074738" y="2433638"/>
            <a:ext cx="2709862" cy="0"/>
          </a:xfrm>
          <a:prstGeom prst="line">
            <a:avLst/>
          </a:prstGeom>
          <a:noFill/>
          <a:ln w="9525">
            <a:solidFill>
              <a:srgbClr val="1C1C1C"/>
            </a:solidFill>
            <a:round/>
            <a:headEnd type="oval" w="med" len="med"/>
            <a:tailEnd/>
          </a:ln>
          <a:effectLst/>
        </p:spPr>
        <p:txBody>
          <a:bodyPr wrap="none" anchor="ctr"/>
          <a:lstStyle/>
          <a:p>
            <a:endParaRPr lang="zh-CN" altLang="en-US"/>
          </a:p>
        </p:txBody>
      </p:sp>
      <p:sp>
        <p:nvSpPr>
          <p:cNvPr id="75798" name="AutoShape 22"/>
          <p:cNvSpPr>
            <a:spLocks noChangeArrowheads="1"/>
          </p:cNvSpPr>
          <p:nvPr/>
        </p:nvSpPr>
        <p:spPr bwMode="gray">
          <a:xfrm>
            <a:off x="5630863" y="3662363"/>
            <a:ext cx="614362" cy="603250"/>
          </a:xfrm>
          <a:prstGeom prst="cube">
            <a:avLst>
              <a:gd name="adj" fmla="val 28912"/>
            </a:avLst>
          </a:prstGeom>
          <a:solidFill>
            <a:schemeClr val="tx2">
              <a:alpha val="84000"/>
            </a:schemeClr>
          </a:solidFill>
          <a:ln w="9525">
            <a:solidFill>
              <a:srgbClr val="FFFFFF">
                <a:alpha val="80000"/>
              </a:srgbClr>
            </a:solidFill>
            <a:miter lim="800000"/>
            <a:headEnd/>
            <a:tailEnd/>
          </a:ln>
          <a:effectLst/>
        </p:spPr>
        <p:txBody>
          <a:bodyPr wrap="none" anchor="ctr"/>
          <a:lstStyle/>
          <a:p>
            <a:endParaRPr lang="zh-CN" altLang="en-US"/>
          </a:p>
        </p:txBody>
      </p:sp>
      <p:sp>
        <p:nvSpPr>
          <p:cNvPr id="75799" name="AutoShape 23"/>
          <p:cNvSpPr>
            <a:spLocks noChangeArrowheads="1"/>
          </p:cNvSpPr>
          <p:nvPr/>
        </p:nvSpPr>
        <p:spPr bwMode="gray">
          <a:xfrm>
            <a:off x="5630863" y="3224213"/>
            <a:ext cx="614362" cy="603250"/>
          </a:xfrm>
          <a:prstGeom prst="cube">
            <a:avLst>
              <a:gd name="adj" fmla="val 28912"/>
            </a:avLst>
          </a:prstGeom>
          <a:solidFill>
            <a:schemeClr val="tx2">
              <a:alpha val="72000"/>
            </a:schemeClr>
          </a:solidFill>
          <a:ln w="9525">
            <a:solidFill>
              <a:srgbClr val="FFFFFF">
                <a:alpha val="80000"/>
              </a:srgbClr>
            </a:solidFill>
            <a:miter lim="800000"/>
            <a:headEnd/>
            <a:tailEnd/>
          </a:ln>
          <a:effectLst/>
        </p:spPr>
        <p:txBody>
          <a:bodyPr wrap="none" anchor="ctr"/>
          <a:lstStyle/>
          <a:p>
            <a:endParaRPr lang="zh-CN" altLang="en-US"/>
          </a:p>
        </p:txBody>
      </p:sp>
      <p:sp>
        <p:nvSpPr>
          <p:cNvPr id="75800" name="AutoShape 24"/>
          <p:cNvSpPr>
            <a:spLocks noChangeArrowheads="1"/>
          </p:cNvSpPr>
          <p:nvPr/>
        </p:nvSpPr>
        <p:spPr bwMode="gray">
          <a:xfrm>
            <a:off x="5630863" y="2786063"/>
            <a:ext cx="614362" cy="603250"/>
          </a:xfrm>
          <a:prstGeom prst="cube">
            <a:avLst>
              <a:gd name="adj" fmla="val 28912"/>
            </a:avLst>
          </a:prstGeom>
          <a:solidFill>
            <a:schemeClr val="tx2">
              <a:alpha val="39999"/>
            </a:schemeClr>
          </a:solidFill>
          <a:ln w="9525">
            <a:solidFill>
              <a:srgbClr val="FFFFFF">
                <a:alpha val="80000"/>
              </a:srgbClr>
            </a:solidFill>
            <a:miter lim="800000"/>
            <a:headEnd/>
            <a:tailEnd/>
          </a:ln>
          <a:effectLst/>
        </p:spPr>
        <p:txBody>
          <a:bodyPr wrap="none" anchor="ctr"/>
          <a:lstStyle/>
          <a:p>
            <a:endParaRPr lang="zh-CN" altLang="en-US"/>
          </a:p>
        </p:txBody>
      </p:sp>
      <p:sp>
        <p:nvSpPr>
          <p:cNvPr id="75801" name="AutoShape 25"/>
          <p:cNvSpPr>
            <a:spLocks noChangeArrowheads="1"/>
          </p:cNvSpPr>
          <p:nvPr/>
        </p:nvSpPr>
        <p:spPr bwMode="gray">
          <a:xfrm>
            <a:off x="4237038" y="2252663"/>
            <a:ext cx="614362" cy="614362"/>
          </a:xfrm>
          <a:prstGeom prst="cube">
            <a:avLst>
              <a:gd name="adj" fmla="val 28912"/>
            </a:avLst>
          </a:prstGeom>
          <a:solidFill>
            <a:srgbClr val="C0C0C0">
              <a:alpha val="50000"/>
            </a:srgbClr>
          </a:solidFill>
          <a:ln w="9525">
            <a:solidFill>
              <a:srgbClr val="FFFFFF">
                <a:alpha val="80000"/>
              </a:srgbClr>
            </a:solidFill>
            <a:miter lim="800000"/>
            <a:headEnd/>
            <a:tailEnd/>
          </a:ln>
          <a:effectLst/>
        </p:spPr>
        <p:txBody>
          <a:bodyPr wrap="none" anchor="ctr"/>
          <a:lstStyle/>
          <a:p>
            <a:endParaRPr lang="zh-CN" altLang="en-US"/>
          </a:p>
        </p:txBody>
      </p:sp>
      <p:sp>
        <p:nvSpPr>
          <p:cNvPr id="75802" name="AutoShape 26"/>
          <p:cNvSpPr>
            <a:spLocks noChangeArrowheads="1"/>
          </p:cNvSpPr>
          <p:nvPr/>
        </p:nvSpPr>
        <p:spPr bwMode="gray">
          <a:xfrm>
            <a:off x="4652963" y="2249488"/>
            <a:ext cx="614362" cy="614362"/>
          </a:xfrm>
          <a:prstGeom prst="cube">
            <a:avLst>
              <a:gd name="adj" fmla="val 28912"/>
            </a:avLst>
          </a:prstGeom>
          <a:solidFill>
            <a:srgbClr val="C0C0C0">
              <a:alpha val="70000"/>
            </a:srgbClr>
          </a:solidFill>
          <a:ln w="9525">
            <a:solidFill>
              <a:srgbClr val="FFFFFF">
                <a:alpha val="80000"/>
              </a:srgbClr>
            </a:solidFill>
            <a:miter lim="800000"/>
            <a:headEnd/>
            <a:tailEnd/>
          </a:ln>
          <a:effectLst/>
        </p:spPr>
        <p:txBody>
          <a:bodyPr wrap="none" anchor="ctr"/>
          <a:lstStyle/>
          <a:p>
            <a:endParaRPr lang="zh-CN" altLang="en-US"/>
          </a:p>
        </p:txBody>
      </p:sp>
      <p:sp>
        <p:nvSpPr>
          <p:cNvPr id="75803" name="AutoShape 27"/>
          <p:cNvSpPr>
            <a:spLocks noChangeArrowheads="1"/>
          </p:cNvSpPr>
          <p:nvPr/>
        </p:nvSpPr>
        <p:spPr bwMode="gray">
          <a:xfrm>
            <a:off x="5094288" y="2252663"/>
            <a:ext cx="614362" cy="614362"/>
          </a:xfrm>
          <a:prstGeom prst="cube">
            <a:avLst>
              <a:gd name="adj" fmla="val 28912"/>
            </a:avLst>
          </a:prstGeom>
          <a:solidFill>
            <a:srgbClr val="C0C0C0">
              <a:alpha val="70000"/>
            </a:srgbClr>
          </a:solidFill>
          <a:ln w="9525">
            <a:solidFill>
              <a:srgbClr val="FFFFFF">
                <a:alpha val="80000"/>
              </a:srgbClr>
            </a:solidFill>
            <a:miter lim="800000"/>
            <a:headEnd/>
            <a:tailEnd/>
          </a:ln>
          <a:effectLst/>
        </p:spPr>
        <p:txBody>
          <a:bodyPr wrap="none" anchor="ctr"/>
          <a:lstStyle/>
          <a:p>
            <a:endParaRPr lang="zh-CN" altLang="en-US"/>
          </a:p>
        </p:txBody>
      </p:sp>
      <p:sp>
        <p:nvSpPr>
          <p:cNvPr id="75804" name="AutoShape 28"/>
          <p:cNvSpPr>
            <a:spLocks noChangeArrowheads="1"/>
          </p:cNvSpPr>
          <p:nvPr/>
        </p:nvSpPr>
        <p:spPr bwMode="gray">
          <a:xfrm>
            <a:off x="5746750" y="2133600"/>
            <a:ext cx="614363" cy="614363"/>
          </a:xfrm>
          <a:prstGeom prst="cube">
            <a:avLst>
              <a:gd name="adj" fmla="val 28912"/>
            </a:avLst>
          </a:prstGeom>
          <a:solidFill>
            <a:srgbClr val="FF1111"/>
          </a:solidFill>
          <a:ln w="9525">
            <a:noFill/>
            <a:miter lim="800000"/>
            <a:headEnd/>
            <a:tailEnd/>
          </a:ln>
          <a:effectLst/>
        </p:spPr>
        <p:txBody>
          <a:bodyPr wrap="none" anchor="ctr"/>
          <a:lstStyle/>
          <a:p>
            <a:endParaRPr lang="zh-CN" altLang="en-US"/>
          </a:p>
        </p:txBody>
      </p:sp>
      <p:sp>
        <p:nvSpPr>
          <p:cNvPr id="75805" name="Line 29"/>
          <p:cNvSpPr>
            <a:spLocks noChangeShapeType="1"/>
          </p:cNvSpPr>
          <p:nvPr/>
        </p:nvSpPr>
        <p:spPr bwMode="auto">
          <a:xfrm>
            <a:off x="5969000" y="2433638"/>
            <a:ext cx="2946400" cy="0"/>
          </a:xfrm>
          <a:prstGeom prst="line">
            <a:avLst/>
          </a:prstGeom>
          <a:noFill/>
          <a:ln w="9525">
            <a:solidFill>
              <a:srgbClr val="1C1C1C"/>
            </a:solidFill>
            <a:round/>
            <a:headEnd type="oval" w="med" len="med"/>
            <a:tailEnd/>
          </a:ln>
          <a:effectLst/>
        </p:spPr>
        <p:txBody>
          <a:bodyPr wrap="none" anchor="ctr"/>
          <a:lstStyle/>
          <a:p>
            <a:endParaRPr lang="zh-CN" altLang="en-US"/>
          </a:p>
        </p:txBody>
      </p:sp>
      <p:sp>
        <p:nvSpPr>
          <p:cNvPr id="75806" name="Rectangle 30"/>
          <p:cNvSpPr>
            <a:spLocks noChangeArrowheads="1"/>
          </p:cNvSpPr>
          <p:nvPr/>
        </p:nvSpPr>
        <p:spPr bwMode="gray">
          <a:xfrm>
            <a:off x="4556125" y="3440113"/>
            <a:ext cx="595036" cy="338554"/>
          </a:xfrm>
          <a:prstGeom prst="rect">
            <a:avLst/>
          </a:prstGeom>
          <a:noFill/>
          <a:ln w="9525" algn="ctr">
            <a:noFill/>
            <a:miter lim="800000"/>
            <a:headEnd/>
            <a:tailEnd/>
          </a:ln>
          <a:effectLst/>
        </p:spPr>
        <p:txBody>
          <a:bodyPr wrap="none">
            <a:spAutoFit/>
          </a:bodyPr>
          <a:lstStyle/>
          <a:p>
            <a:pPr algn="ctr" eaLnBrk="0" hangingPunct="0"/>
            <a:r>
              <a:rPr lang="zh-CN" altLang="en-US" dirty="0" smtClean="0">
                <a:solidFill>
                  <a:srgbClr val="663300"/>
                </a:solidFill>
              </a:rPr>
              <a:t>圈提</a:t>
            </a:r>
            <a:endParaRPr lang="en-US" altLang="zh-CN" b="1" dirty="0">
              <a:solidFill>
                <a:srgbClr val="663300"/>
              </a:solidFill>
            </a:endParaRPr>
          </a:p>
        </p:txBody>
      </p:sp>
      <p:sp>
        <p:nvSpPr>
          <p:cNvPr id="75807" name="Rectangle 31"/>
          <p:cNvSpPr>
            <a:spLocks noChangeArrowheads="1"/>
          </p:cNvSpPr>
          <p:nvPr/>
        </p:nvSpPr>
        <p:spPr bwMode="auto">
          <a:xfrm>
            <a:off x="1000100" y="1928802"/>
            <a:ext cx="1620957" cy="523220"/>
          </a:xfrm>
          <a:prstGeom prst="rect">
            <a:avLst/>
          </a:prstGeom>
          <a:noFill/>
          <a:ln w="9525" algn="ctr">
            <a:noFill/>
            <a:miter lim="800000"/>
            <a:headEnd/>
            <a:tailEnd/>
          </a:ln>
          <a:effectLst/>
        </p:spPr>
        <p:txBody>
          <a:bodyPr wrap="none">
            <a:spAutoFit/>
          </a:bodyPr>
          <a:lstStyle/>
          <a:p>
            <a:pPr algn="ctr" eaLnBrk="0" hangingPunct="0"/>
            <a:r>
              <a:rPr lang="zh-CN" altLang="en-US" sz="2800" dirty="0" smtClean="0">
                <a:solidFill>
                  <a:srgbClr val="C08E00"/>
                </a:solidFill>
              </a:rPr>
              <a:t>柜台圈提</a:t>
            </a:r>
            <a:endParaRPr lang="en-US" altLang="zh-CN" sz="2800" dirty="0">
              <a:solidFill>
                <a:srgbClr val="C08E00"/>
              </a:solidFill>
            </a:endParaRPr>
          </a:p>
        </p:txBody>
      </p:sp>
      <p:sp>
        <p:nvSpPr>
          <p:cNvPr id="75808" name="Rectangle 32"/>
          <p:cNvSpPr>
            <a:spLocks noChangeArrowheads="1"/>
          </p:cNvSpPr>
          <p:nvPr/>
        </p:nvSpPr>
        <p:spPr bwMode="auto">
          <a:xfrm>
            <a:off x="6643702" y="2000240"/>
            <a:ext cx="1949573" cy="523220"/>
          </a:xfrm>
          <a:prstGeom prst="rect">
            <a:avLst/>
          </a:prstGeom>
          <a:noFill/>
          <a:ln w="9525" algn="ctr">
            <a:noFill/>
            <a:miter lim="800000"/>
            <a:headEnd/>
            <a:tailEnd/>
          </a:ln>
          <a:effectLst/>
        </p:spPr>
        <p:txBody>
          <a:bodyPr wrap="none">
            <a:spAutoFit/>
          </a:bodyPr>
          <a:lstStyle/>
          <a:p>
            <a:pPr algn="ctr" eaLnBrk="0" hangingPunct="0"/>
            <a:r>
              <a:rPr lang="en-US" altLang="zh-CN" sz="1400" dirty="0" smtClean="0">
                <a:solidFill>
                  <a:srgbClr val="FF1111"/>
                </a:solidFill>
              </a:rPr>
              <a:t>   </a:t>
            </a:r>
            <a:r>
              <a:rPr lang="en-US" altLang="zh-CN" sz="2800" dirty="0" smtClean="0">
                <a:solidFill>
                  <a:srgbClr val="FF1111"/>
                </a:solidFill>
              </a:rPr>
              <a:t>ATM</a:t>
            </a:r>
            <a:r>
              <a:rPr lang="zh-CN" altLang="en-US" sz="2800" dirty="0" smtClean="0">
                <a:solidFill>
                  <a:srgbClr val="FF1111"/>
                </a:solidFill>
              </a:rPr>
              <a:t>圈提</a:t>
            </a:r>
            <a:endParaRPr lang="en-US" altLang="zh-CN" sz="2800" dirty="0">
              <a:solidFill>
                <a:srgbClr val="FF1111"/>
              </a:solidFill>
            </a:endParaRPr>
          </a:p>
        </p:txBody>
      </p:sp>
      <p:sp>
        <p:nvSpPr>
          <p:cNvPr id="75809" name="Rectangle 33"/>
          <p:cNvSpPr>
            <a:spLocks noChangeArrowheads="1"/>
          </p:cNvSpPr>
          <p:nvPr/>
        </p:nvSpPr>
        <p:spPr bwMode="auto">
          <a:xfrm>
            <a:off x="1000100" y="4143380"/>
            <a:ext cx="2339102" cy="523220"/>
          </a:xfrm>
          <a:prstGeom prst="rect">
            <a:avLst/>
          </a:prstGeom>
          <a:noFill/>
          <a:ln w="9525" algn="ctr">
            <a:noFill/>
            <a:miter lim="800000"/>
            <a:headEnd/>
            <a:tailEnd/>
          </a:ln>
          <a:effectLst/>
        </p:spPr>
        <p:txBody>
          <a:bodyPr wrap="none">
            <a:spAutoFit/>
          </a:bodyPr>
          <a:lstStyle/>
          <a:p>
            <a:pPr algn="ctr" eaLnBrk="0" hangingPunct="0"/>
            <a:r>
              <a:rPr lang="zh-CN" altLang="en-US" sz="2800" dirty="0" smtClean="0">
                <a:solidFill>
                  <a:srgbClr val="218321"/>
                </a:solidFill>
              </a:rPr>
              <a:t>自助终端圈提</a:t>
            </a:r>
            <a:endParaRPr lang="en-US" altLang="zh-CN" sz="2800" dirty="0">
              <a:solidFill>
                <a:srgbClr val="218321"/>
              </a:solidFill>
            </a:endParaRPr>
          </a:p>
        </p:txBody>
      </p:sp>
      <p:sp>
        <p:nvSpPr>
          <p:cNvPr id="75811" name="Text Box 35"/>
          <p:cNvSpPr txBox="1">
            <a:spLocks noChangeArrowheads="1"/>
          </p:cNvSpPr>
          <p:nvPr/>
        </p:nvSpPr>
        <p:spPr bwMode="black">
          <a:xfrm>
            <a:off x="1214414" y="2500306"/>
            <a:ext cx="1884363" cy="826701"/>
          </a:xfrm>
          <a:prstGeom prst="rect">
            <a:avLst/>
          </a:prstGeom>
          <a:noFill/>
          <a:ln w="9525">
            <a:noFill/>
            <a:miter lim="800000"/>
            <a:headEnd/>
            <a:tailEnd/>
          </a:ln>
          <a:effectLst/>
        </p:spPr>
        <p:txBody>
          <a:bodyPr>
            <a:spAutoFit/>
          </a:bodyPr>
          <a:lstStyle/>
          <a:p>
            <a:pPr marL="120650" indent="-120650">
              <a:lnSpc>
                <a:spcPct val="60000"/>
              </a:lnSpc>
              <a:spcBef>
                <a:spcPct val="50000"/>
              </a:spcBef>
              <a:buClr>
                <a:srgbClr val="1F3F5F"/>
              </a:buClr>
            </a:pPr>
            <a:r>
              <a:rPr lang="zh-CN" altLang="en-US" sz="2400" dirty="0" smtClean="0">
                <a:solidFill>
                  <a:srgbClr val="1C1C1C"/>
                </a:solidFill>
              </a:rPr>
              <a:t> </a:t>
            </a:r>
            <a:r>
              <a:rPr lang="zh-CN" altLang="en-US" dirty="0" smtClean="0">
                <a:solidFill>
                  <a:srgbClr val="1C1C1C"/>
                </a:solidFill>
              </a:rPr>
              <a:t>交易码为</a:t>
            </a:r>
            <a:endParaRPr lang="en-US" altLang="zh-CN" dirty="0" smtClean="0">
              <a:solidFill>
                <a:srgbClr val="1C1C1C"/>
              </a:solidFill>
            </a:endParaRPr>
          </a:p>
          <a:p>
            <a:pPr marL="120650" indent="-120650">
              <a:lnSpc>
                <a:spcPct val="60000"/>
              </a:lnSpc>
              <a:spcBef>
                <a:spcPct val="50000"/>
              </a:spcBef>
              <a:buClr>
                <a:srgbClr val="1F3F5F"/>
              </a:buClr>
            </a:pPr>
            <a:r>
              <a:rPr lang="en-US" altLang="zh-CN" dirty="0" smtClean="0">
                <a:solidFill>
                  <a:srgbClr val="1C1C1C"/>
                </a:solidFill>
              </a:rPr>
              <a:t>  E40220</a:t>
            </a:r>
            <a:endParaRPr lang="en-US" altLang="zh-CN"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sp>
        <p:nvSpPr>
          <p:cNvPr id="75812" name="Text Box 36"/>
          <p:cNvSpPr txBox="1">
            <a:spLocks noChangeArrowheads="1"/>
          </p:cNvSpPr>
          <p:nvPr/>
        </p:nvSpPr>
        <p:spPr bwMode="black">
          <a:xfrm>
            <a:off x="6994525" y="2528888"/>
            <a:ext cx="1884363" cy="1169551"/>
          </a:xfrm>
          <a:prstGeom prst="rect">
            <a:avLst/>
          </a:prstGeom>
          <a:noFill/>
          <a:ln w="9525">
            <a:noFill/>
            <a:miter lim="800000"/>
            <a:headEnd/>
            <a:tailEnd/>
          </a:ln>
          <a:effectLst/>
        </p:spPr>
        <p:txBody>
          <a:bodyPr>
            <a:spAutoFit/>
          </a:bodyPr>
          <a:lstStyle/>
          <a:p>
            <a:pPr marL="120650" indent="-120650">
              <a:lnSpc>
                <a:spcPct val="60000"/>
              </a:lnSpc>
              <a:spcBef>
                <a:spcPct val="50000"/>
              </a:spcBef>
              <a:buClr>
                <a:srgbClr val="1F3F5F"/>
              </a:buClr>
            </a:pPr>
            <a:r>
              <a:rPr lang="en-US" altLang="zh-CN" sz="1400" dirty="0" smtClean="0">
                <a:solidFill>
                  <a:srgbClr val="1C1C1C"/>
                </a:solidFill>
              </a:rPr>
              <a:t>1.</a:t>
            </a:r>
            <a:r>
              <a:rPr lang="zh-CN" altLang="en-US" sz="1400" dirty="0" smtClean="0">
                <a:solidFill>
                  <a:srgbClr val="1C1C1C"/>
                </a:solidFill>
              </a:rPr>
              <a:t>电子现金交易</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2.</a:t>
            </a:r>
            <a:r>
              <a:rPr lang="zh-CN" altLang="en-US" sz="1400" dirty="0" smtClean="0">
                <a:solidFill>
                  <a:srgbClr val="1C1C1C"/>
                </a:solidFill>
              </a:rPr>
              <a:t>转账圈提</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3.</a:t>
            </a:r>
            <a:r>
              <a:rPr lang="zh-CN" altLang="en-US" sz="1400" dirty="0" smtClean="0">
                <a:solidFill>
                  <a:srgbClr val="1C1C1C"/>
                </a:solidFill>
              </a:rPr>
              <a:t>输入金额</a:t>
            </a:r>
            <a:endParaRPr lang="en-US" altLang="zh-CN" sz="1400" dirty="0" smtClean="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sp>
        <p:nvSpPr>
          <p:cNvPr id="75813" name="Text Box 37"/>
          <p:cNvSpPr txBox="1">
            <a:spLocks noChangeArrowheads="1"/>
          </p:cNvSpPr>
          <p:nvPr/>
        </p:nvSpPr>
        <p:spPr bwMode="black">
          <a:xfrm>
            <a:off x="1050925" y="4791075"/>
            <a:ext cx="1884363" cy="932563"/>
          </a:xfrm>
          <a:prstGeom prst="rect">
            <a:avLst/>
          </a:prstGeom>
          <a:noFill/>
          <a:ln w="9525">
            <a:noFill/>
            <a:miter lim="800000"/>
            <a:headEnd/>
            <a:tailEnd/>
          </a:ln>
          <a:effectLst/>
        </p:spPr>
        <p:txBody>
          <a:bodyPr>
            <a:spAutoFit/>
          </a:bodyPr>
          <a:lstStyle/>
          <a:p>
            <a:pPr marL="120650" indent="-120650">
              <a:lnSpc>
                <a:spcPct val="60000"/>
              </a:lnSpc>
              <a:spcBef>
                <a:spcPct val="50000"/>
              </a:spcBef>
              <a:buClr>
                <a:srgbClr val="1F3F5F"/>
              </a:buClr>
            </a:pPr>
            <a:r>
              <a:rPr lang="en-US" altLang="zh-CN" sz="1400" dirty="0" smtClean="0">
                <a:solidFill>
                  <a:srgbClr val="1C1C1C"/>
                </a:solidFill>
              </a:rPr>
              <a:t>1.IC</a:t>
            </a:r>
            <a:r>
              <a:rPr lang="zh-CN" altLang="en-US" sz="1400" dirty="0" smtClean="0">
                <a:solidFill>
                  <a:srgbClr val="1C1C1C"/>
                </a:solidFill>
              </a:rPr>
              <a:t>卡专区</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2.IC</a:t>
            </a:r>
            <a:r>
              <a:rPr lang="zh-CN" altLang="en-US" sz="1400" dirty="0" smtClean="0">
                <a:solidFill>
                  <a:srgbClr val="1C1C1C"/>
                </a:solidFill>
              </a:rPr>
              <a:t>卡圈提转账</a:t>
            </a:r>
            <a:endParaRPr lang="en-US" altLang="zh-CN" sz="1400" dirty="0" smtClean="0">
              <a:solidFill>
                <a:srgbClr val="1C1C1C"/>
              </a:solidFill>
            </a:endParaRPr>
          </a:p>
          <a:p>
            <a:pPr marL="120650" indent="-120650">
              <a:lnSpc>
                <a:spcPct val="60000"/>
              </a:lnSpc>
              <a:spcBef>
                <a:spcPct val="50000"/>
              </a:spcBef>
              <a:buClr>
                <a:srgbClr val="1F3F5F"/>
              </a:buClr>
            </a:pPr>
            <a:r>
              <a:rPr lang="en-US" altLang="zh-CN" sz="1400" dirty="0" smtClean="0">
                <a:solidFill>
                  <a:srgbClr val="1C1C1C"/>
                </a:solidFill>
              </a:rPr>
              <a:t>3.</a:t>
            </a:r>
            <a:r>
              <a:rPr lang="zh-CN" altLang="en-US" sz="1400" dirty="0" smtClean="0">
                <a:solidFill>
                  <a:srgbClr val="1C1C1C"/>
                </a:solidFill>
              </a:rPr>
              <a:t>输入金额</a:t>
            </a:r>
            <a:endParaRPr lang="en-US" altLang="zh-CN" sz="1400"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sp>
        <p:nvSpPr>
          <p:cNvPr id="75814" name="Text Box 38"/>
          <p:cNvSpPr txBox="1">
            <a:spLocks noChangeArrowheads="1"/>
          </p:cNvSpPr>
          <p:nvPr/>
        </p:nvSpPr>
        <p:spPr bwMode="black">
          <a:xfrm>
            <a:off x="6918325" y="4791075"/>
            <a:ext cx="1884363" cy="458587"/>
          </a:xfrm>
          <a:prstGeom prst="rect">
            <a:avLst/>
          </a:prstGeom>
          <a:noFill/>
          <a:ln w="9525">
            <a:noFill/>
            <a:miter lim="800000"/>
            <a:headEnd/>
            <a:tailEnd/>
          </a:ln>
          <a:effectLst/>
        </p:spPr>
        <p:txBody>
          <a:bodyPr>
            <a:spAutoFit/>
          </a:bodyPr>
          <a:lstStyle/>
          <a:p>
            <a:pPr marL="120650" indent="-120650">
              <a:lnSpc>
                <a:spcPct val="60000"/>
              </a:lnSpc>
              <a:spcBef>
                <a:spcPct val="50000"/>
              </a:spcBef>
              <a:buClr>
                <a:srgbClr val="1F3F5F"/>
              </a:buClr>
            </a:pPr>
            <a:endParaRPr lang="en-US" altLang="zh-CN" sz="1400" dirty="0">
              <a:solidFill>
                <a:srgbClr val="1C1C1C"/>
              </a:solidFill>
            </a:endParaRPr>
          </a:p>
          <a:p>
            <a:pPr marL="120650" indent="-120650">
              <a:lnSpc>
                <a:spcPct val="60000"/>
              </a:lnSpc>
              <a:spcBef>
                <a:spcPct val="50000"/>
              </a:spcBef>
              <a:buClr>
                <a:srgbClr val="1F3F5F"/>
              </a:buClr>
            </a:pPr>
            <a:endParaRPr lang="en-US" altLang="zh-CN" sz="1400" dirty="0">
              <a:solidFill>
                <a:srgbClr val="1C1C1C"/>
              </a:solidFill>
            </a:endParaRPr>
          </a:p>
        </p:txBody>
      </p:sp>
      <p:sp>
        <p:nvSpPr>
          <p:cNvPr id="42"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lvl="0" algn="l"/>
            <a:r>
              <a:rPr lang="en-US" altLang="zh-CN" sz="2400" dirty="0" smtClean="0">
                <a:solidFill>
                  <a:schemeClr val="tx1"/>
                </a:solidFill>
                <a:latin typeface="楷体"/>
                <a:ea typeface="楷体_GB2312" pitchFamily="49" charset="-122"/>
              </a:rPr>
              <a:t>3.</a:t>
            </a:r>
            <a:r>
              <a:rPr lang="zh-CN" altLang="en-US" sz="2400" dirty="0" smtClean="0">
                <a:solidFill>
                  <a:schemeClr val="tx1"/>
                </a:solidFill>
                <a:latin typeface="楷体"/>
                <a:ea typeface="楷体_GB2312" pitchFamily="49" charset="-122"/>
              </a:rPr>
              <a:t>电子现金圈提</a:t>
            </a:r>
          </a:p>
        </p:txBody>
      </p:sp>
      <p:sp>
        <p:nvSpPr>
          <p:cNvPr id="5" name="矩形 4"/>
          <p:cNvSpPr/>
          <p:nvPr/>
        </p:nvSpPr>
        <p:spPr>
          <a:xfrm>
            <a:off x="2619060" y="5705237"/>
            <a:ext cx="614990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buNone/>
            </a:pPr>
            <a:r>
              <a:rPr lang="zh-CN" altLang="en-US" sz="1800" dirty="0" smtClean="0"/>
              <a:t>通过</a:t>
            </a:r>
            <a:r>
              <a:rPr lang="en-US" altLang="zh-CN" sz="1800" dirty="0" smtClean="0"/>
              <a:t>ATM</a:t>
            </a:r>
            <a:r>
              <a:rPr lang="zh-CN" altLang="en-US" sz="1800" dirty="0" smtClean="0"/>
              <a:t>和自助终端均可查询电子现金余额和交易明细</a:t>
            </a:r>
            <a:endParaRPr lang="en-US" altLang="zh-CN"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l"/>
            <a:r>
              <a:rPr lang="zh-CN" altLang="en-US" sz="2400" dirty="0" smtClean="0">
                <a:solidFill>
                  <a:schemeClr val="tx1"/>
                </a:solidFill>
                <a:latin typeface="楷体"/>
                <a:ea typeface="楷体_GB2312" pitchFamily="49" charset="-122"/>
              </a:rPr>
              <a:t>四、蓉城卡营销活动</a:t>
            </a:r>
            <a:endParaRPr lang="zh-CN" altLang="en-US" sz="2400" dirty="0"/>
          </a:p>
        </p:txBody>
      </p:sp>
      <p:sp>
        <p:nvSpPr>
          <p:cNvPr id="5" name="内容占位符 4"/>
          <p:cNvSpPr>
            <a:spLocks noGrp="1"/>
          </p:cNvSpPr>
          <p:nvPr>
            <p:ph idx="1"/>
          </p:nvPr>
        </p:nvSpPr>
        <p:spPr>
          <a:xfrm>
            <a:off x="381000" y="1268760"/>
            <a:ext cx="8229600" cy="5256584"/>
          </a:xfrm>
        </p:spPr>
        <p:txBody>
          <a:bodyPr/>
          <a:lstStyle/>
          <a:p>
            <a:r>
              <a:rPr lang="zh-CN" altLang="zh-CN" sz="1600" dirty="0">
                <a:solidFill>
                  <a:schemeClr val="tx1"/>
                </a:solidFill>
              </a:rPr>
              <a:t>蓉城卡“闪付”体验活动</a:t>
            </a:r>
          </a:p>
          <a:p>
            <a:pPr marL="0" indent="0">
              <a:buNone/>
            </a:pPr>
            <a:r>
              <a:rPr lang="en-US" altLang="zh-CN" sz="1600" dirty="0">
                <a:solidFill>
                  <a:schemeClr val="tx1"/>
                </a:solidFill>
              </a:rPr>
              <a:t>1.</a:t>
            </a:r>
            <a:r>
              <a:rPr lang="zh-CN" altLang="zh-CN" sz="1600" dirty="0">
                <a:solidFill>
                  <a:schemeClr val="tx1"/>
                </a:solidFill>
              </a:rPr>
              <a:t>宣传主题</a:t>
            </a:r>
          </a:p>
          <a:p>
            <a:pPr marL="0" indent="0">
              <a:buNone/>
            </a:pPr>
            <a:r>
              <a:rPr lang="zh-CN" altLang="zh-CN" sz="1600" dirty="0">
                <a:solidFill>
                  <a:schemeClr val="tx1"/>
                </a:solidFill>
              </a:rPr>
              <a:t>月月刷蓉城卡，赢</a:t>
            </a:r>
            <a:r>
              <a:rPr lang="en-US" altLang="zh-CN" sz="1600" dirty="0">
                <a:solidFill>
                  <a:schemeClr val="tx1"/>
                </a:solidFill>
              </a:rPr>
              <a:t>500</a:t>
            </a:r>
            <a:r>
              <a:rPr lang="zh-CN" altLang="zh-CN" sz="1600" dirty="0">
                <a:solidFill>
                  <a:schemeClr val="tx1"/>
                </a:solidFill>
              </a:rPr>
              <a:t>元话费！</a:t>
            </a:r>
            <a:r>
              <a:rPr lang="en-US" altLang="zh-CN" sz="1600" dirty="0">
                <a:solidFill>
                  <a:schemeClr val="tx1"/>
                </a:solidFill>
              </a:rPr>
              <a:t> </a:t>
            </a:r>
            <a:endParaRPr lang="zh-CN" altLang="zh-CN" sz="1600" dirty="0">
              <a:solidFill>
                <a:schemeClr val="tx1"/>
              </a:solidFill>
            </a:endParaRPr>
          </a:p>
          <a:p>
            <a:pPr marL="0" indent="0">
              <a:buNone/>
            </a:pPr>
            <a:r>
              <a:rPr lang="en-US" altLang="zh-CN" sz="1600" dirty="0">
                <a:solidFill>
                  <a:schemeClr val="tx1"/>
                </a:solidFill>
              </a:rPr>
              <a:t>2.</a:t>
            </a:r>
            <a:r>
              <a:rPr lang="zh-CN" altLang="zh-CN" sz="1600" dirty="0">
                <a:solidFill>
                  <a:schemeClr val="tx1"/>
                </a:solidFill>
              </a:rPr>
              <a:t>参与商户</a:t>
            </a:r>
          </a:p>
          <a:p>
            <a:pPr marL="0" indent="0">
              <a:buNone/>
            </a:pPr>
            <a:r>
              <a:rPr lang="zh-CN" altLang="zh-CN" sz="1600" dirty="0">
                <a:solidFill>
                  <a:schemeClr val="tx1"/>
                </a:solidFill>
              </a:rPr>
              <a:t>辖内所有支持金融</a:t>
            </a:r>
            <a:r>
              <a:rPr lang="en-US" altLang="zh-CN" sz="1600" dirty="0">
                <a:solidFill>
                  <a:schemeClr val="tx1"/>
                </a:solidFill>
              </a:rPr>
              <a:t>IC</a:t>
            </a:r>
            <a:r>
              <a:rPr lang="zh-CN" altLang="zh-CN" sz="1600" dirty="0">
                <a:solidFill>
                  <a:schemeClr val="tx1"/>
                </a:solidFill>
              </a:rPr>
              <a:t>卡交易的银行卡特约商户。</a:t>
            </a:r>
          </a:p>
          <a:p>
            <a:pPr marL="0" indent="0">
              <a:buNone/>
            </a:pPr>
            <a:r>
              <a:rPr lang="en-US" altLang="zh-CN" sz="1600" dirty="0">
                <a:solidFill>
                  <a:schemeClr val="tx1"/>
                </a:solidFill>
              </a:rPr>
              <a:t>3.</a:t>
            </a:r>
            <a:r>
              <a:rPr lang="zh-CN" altLang="zh-CN" sz="1600" dirty="0">
                <a:solidFill>
                  <a:schemeClr val="tx1"/>
                </a:solidFill>
              </a:rPr>
              <a:t>活动时间</a:t>
            </a:r>
          </a:p>
          <a:p>
            <a:pPr marL="0" indent="0">
              <a:buNone/>
            </a:pPr>
            <a:r>
              <a:rPr lang="en-US" altLang="zh-CN" sz="1600" dirty="0">
                <a:solidFill>
                  <a:schemeClr val="tx1"/>
                </a:solidFill>
              </a:rPr>
              <a:t>2013</a:t>
            </a:r>
            <a:r>
              <a:rPr lang="zh-CN" altLang="zh-CN" sz="1600" dirty="0">
                <a:solidFill>
                  <a:schemeClr val="tx1"/>
                </a:solidFill>
              </a:rPr>
              <a:t>年</a:t>
            </a:r>
            <a:r>
              <a:rPr lang="en-US" altLang="zh-CN" sz="1600" dirty="0">
                <a:solidFill>
                  <a:schemeClr val="tx1"/>
                </a:solidFill>
              </a:rPr>
              <a:t>5</a:t>
            </a:r>
            <a:r>
              <a:rPr lang="zh-CN" altLang="zh-CN" sz="1600" dirty="0">
                <a:solidFill>
                  <a:schemeClr val="tx1"/>
                </a:solidFill>
              </a:rPr>
              <a:t>月</a:t>
            </a:r>
            <a:r>
              <a:rPr lang="en-US" altLang="zh-CN" sz="1600" dirty="0">
                <a:solidFill>
                  <a:schemeClr val="tx1"/>
                </a:solidFill>
              </a:rPr>
              <a:t>16</a:t>
            </a:r>
            <a:r>
              <a:rPr lang="zh-CN" altLang="zh-CN" sz="1600" dirty="0">
                <a:solidFill>
                  <a:schemeClr val="tx1"/>
                </a:solidFill>
              </a:rPr>
              <a:t>日至</a:t>
            </a:r>
            <a:r>
              <a:rPr lang="en-US" altLang="zh-CN" sz="1600" dirty="0">
                <a:solidFill>
                  <a:schemeClr val="tx1"/>
                </a:solidFill>
              </a:rPr>
              <a:t>10</a:t>
            </a:r>
            <a:r>
              <a:rPr lang="zh-CN" altLang="zh-CN" sz="1600" dirty="0">
                <a:solidFill>
                  <a:schemeClr val="tx1"/>
                </a:solidFill>
              </a:rPr>
              <a:t>月</a:t>
            </a:r>
            <a:r>
              <a:rPr lang="en-US" altLang="zh-CN" sz="1600" dirty="0">
                <a:solidFill>
                  <a:schemeClr val="tx1"/>
                </a:solidFill>
              </a:rPr>
              <a:t>31</a:t>
            </a:r>
            <a:r>
              <a:rPr lang="zh-CN" altLang="zh-CN" sz="1600" dirty="0">
                <a:solidFill>
                  <a:schemeClr val="tx1"/>
                </a:solidFill>
              </a:rPr>
              <a:t>日</a:t>
            </a:r>
          </a:p>
          <a:p>
            <a:pPr marL="0" indent="0">
              <a:buNone/>
            </a:pPr>
            <a:r>
              <a:rPr lang="en-US" altLang="zh-CN" sz="1600" dirty="0">
                <a:solidFill>
                  <a:schemeClr val="tx1"/>
                </a:solidFill>
              </a:rPr>
              <a:t>4.</a:t>
            </a:r>
            <a:r>
              <a:rPr lang="zh-CN" altLang="zh-CN" sz="1600" dirty="0">
                <a:solidFill>
                  <a:schemeClr val="tx1"/>
                </a:solidFill>
              </a:rPr>
              <a:t>活动规则</a:t>
            </a:r>
          </a:p>
          <a:p>
            <a:pPr lvl="1"/>
            <a:r>
              <a:rPr lang="zh-CN" altLang="zh-CN" sz="1600" dirty="0">
                <a:solidFill>
                  <a:schemeClr val="tx1"/>
                </a:solidFill>
              </a:rPr>
              <a:t>活动期间，蓉城卡持卡人须主动报名参加本次活动。报名成功后，持卡人持蓉城卡在省内所有支持金融</a:t>
            </a:r>
            <a:r>
              <a:rPr lang="en-US" altLang="zh-CN" sz="1600" dirty="0">
                <a:solidFill>
                  <a:schemeClr val="tx1"/>
                </a:solidFill>
              </a:rPr>
              <a:t>IC</a:t>
            </a:r>
            <a:r>
              <a:rPr lang="zh-CN" altLang="zh-CN" sz="1600" dirty="0">
                <a:solidFill>
                  <a:schemeClr val="tx1"/>
                </a:solidFill>
              </a:rPr>
              <a:t>卡交易的银行卡特约商户（如成都地铁</a:t>
            </a:r>
            <a:r>
              <a:rPr lang="en-US" altLang="zh-CN" sz="1600" dirty="0">
                <a:solidFill>
                  <a:schemeClr val="tx1"/>
                </a:solidFill>
              </a:rPr>
              <a:t>1</a:t>
            </a:r>
            <a:r>
              <a:rPr lang="zh-CN" altLang="zh-CN" sz="1600" dirty="0">
                <a:solidFill>
                  <a:schemeClr val="tx1"/>
                </a:solidFill>
              </a:rPr>
              <a:t>号线、</a:t>
            </a:r>
            <a:r>
              <a:rPr lang="en-US" altLang="zh-CN" sz="1600" dirty="0">
                <a:solidFill>
                  <a:schemeClr val="tx1"/>
                </a:solidFill>
              </a:rPr>
              <a:t>2</a:t>
            </a:r>
            <a:r>
              <a:rPr lang="zh-CN" altLang="zh-CN" sz="1600" dirty="0">
                <a:solidFill>
                  <a:schemeClr val="tx1"/>
                </a:solidFill>
              </a:rPr>
              <a:t>号线，出租车，快速公交、快餐、连锁超市、百货公司等）消费，单卡当月累计消费金额不低于</a:t>
            </a:r>
            <a:r>
              <a:rPr lang="en-US" altLang="zh-CN" sz="1600" dirty="0">
                <a:solidFill>
                  <a:schemeClr val="tx1"/>
                </a:solidFill>
              </a:rPr>
              <a:t>20</a:t>
            </a:r>
            <a:r>
              <a:rPr lang="zh-CN" altLang="zh-CN" sz="1600" dirty="0">
                <a:solidFill>
                  <a:schemeClr val="tx1"/>
                </a:solidFill>
              </a:rPr>
              <a:t>元即有机会参与抽奖活动，赢取通讯话费</a:t>
            </a:r>
            <a:r>
              <a:rPr lang="zh-CN" altLang="zh-CN" sz="1600" dirty="0" smtClean="0">
                <a:solidFill>
                  <a:schemeClr val="tx1"/>
                </a:solidFill>
              </a:rPr>
              <a:t>。</a:t>
            </a:r>
            <a:endParaRPr lang="en-US" altLang="zh-CN" sz="1600" dirty="0" smtClean="0">
              <a:solidFill>
                <a:schemeClr val="tx1"/>
              </a:solidFill>
            </a:endParaRPr>
          </a:p>
          <a:p>
            <a:pPr lvl="1"/>
            <a:r>
              <a:rPr lang="zh-CN" altLang="zh-CN" sz="1600" dirty="0">
                <a:solidFill>
                  <a:schemeClr val="tx1"/>
                </a:solidFill>
              </a:rPr>
              <a:t>活动期间，蓉城卡持卡人须主动向中国银联向银联全国客服平台</a:t>
            </a:r>
            <a:r>
              <a:rPr lang="en-US" altLang="zh-CN" sz="1600" dirty="0">
                <a:solidFill>
                  <a:schemeClr val="tx1"/>
                </a:solidFill>
              </a:rPr>
              <a:t>95516</a:t>
            </a:r>
            <a:r>
              <a:rPr lang="zh-CN" altLang="zh-CN" sz="1600" dirty="0">
                <a:solidFill>
                  <a:schemeClr val="tx1"/>
                </a:solidFill>
              </a:rPr>
              <a:t>发送手机短信“</a:t>
            </a:r>
            <a:r>
              <a:rPr lang="en-US" altLang="zh-CN" sz="1600" dirty="0" err="1">
                <a:solidFill>
                  <a:schemeClr val="tx1"/>
                </a:solidFill>
              </a:rPr>
              <a:t>scrck</a:t>
            </a:r>
            <a:r>
              <a:rPr lang="en-US" altLang="zh-CN" sz="1600" dirty="0">
                <a:solidFill>
                  <a:schemeClr val="tx1"/>
                </a:solidFill>
              </a:rPr>
              <a:t>+</a:t>
            </a:r>
            <a:r>
              <a:rPr lang="zh-CN" altLang="zh-CN" sz="1600" dirty="0">
                <a:solidFill>
                  <a:schemeClr val="tx1"/>
                </a:solidFill>
              </a:rPr>
              <a:t>卡号”报名参加本次活动</a:t>
            </a:r>
            <a:r>
              <a:rPr lang="zh-CN" altLang="zh-CN" sz="1600" dirty="0" smtClean="0">
                <a:solidFill>
                  <a:schemeClr val="tx1"/>
                </a:solidFill>
              </a:rPr>
              <a:t>。</a:t>
            </a:r>
            <a:endParaRPr lang="en-US" altLang="zh-CN" sz="1600" dirty="0" smtClean="0">
              <a:solidFill>
                <a:schemeClr val="tx1"/>
              </a:solidFill>
            </a:endParaRPr>
          </a:p>
          <a:p>
            <a:pPr lvl="1"/>
            <a:r>
              <a:rPr lang="zh-CN" altLang="zh-CN" sz="1600" dirty="0">
                <a:solidFill>
                  <a:schemeClr val="tx1"/>
                </a:solidFill>
              </a:rPr>
              <a:t>本次活动设置三个奖项：</a:t>
            </a:r>
          </a:p>
          <a:p>
            <a:pPr marL="400050" lvl="1" indent="0">
              <a:buNone/>
            </a:pPr>
            <a:r>
              <a:rPr lang="zh-CN" altLang="zh-CN" sz="1600" dirty="0">
                <a:solidFill>
                  <a:schemeClr val="tx1"/>
                </a:solidFill>
              </a:rPr>
              <a:t>一等奖，奖励持卡人</a:t>
            </a:r>
            <a:r>
              <a:rPr lang="en-US" altLang="zh-CN" sz="1600" dirty="0">
                <a:solidFill>
                  <a:schemeClr val="tx1"/>
                </a:solidFill>
              </a:rPr>
              <a:t>500</a:t>
            </a:r>
            <a:r>
              <a:rPr lang="zh-CN" altLang="zh-CN" sz="1600" dirty="0">
                <a:solidFill>
                  <a:schemeClr val="tx1"/>
                </a:solidFill>
              </a:rPr>
              <a:t>元话费；</a:t>
            </a:r>
          </a:p>
          <a:p>
            <a:pPr marL="400050" lvl="1" indent="0">
              <a:buNone/>
            </a:pPr>
            <a:r>
              <a:rPr lang="zh-CN" altLang="zh-CN" sz="1600" dirty="0">
                <a:solidFill>
                  <a:schemeClr val="tx1"/>
                </a:solidFill>
              </a:rPr>
              <a:t>二等奖，奖励持卡人</a:t>
            </a:r>
            <a:r>
              <a:rPr lang="en-US" altLang="zh-CN" sz="1600" dirty="0">
                <a:solidFill>
                  <a:schemeClr val="tx1"/>
                </a:solidFill>
              </a:rPr>
              <a:t>200</a:t>
            </a:r>
            <a:r>
              <a:rPr lang="zh-CN" altLang="zh-CN" sz="1600" dirty="0">
                <a:solidFill>
                  <a:schemeClr val="tx1"/>
                </a:solidFill>
              </a:rPr>
              <a:t>元话费</a:t>
            </a:r>
            <a:r>
              <a:rPr lang="en-US" altLang="zh-CN" sz="1600" dirty="0">
                <a:solidFill>
                  <a:schemeClr val="tx1"/>
                </a:solidFill>
              </a:rPr>
              <a:t>;</a:t>
            </a:r>
            <a:endParaRPr lang="zh-CN" altLang="zh-CN" sz="1600" dirty="0">
              <a:solidFill>
                <a:schemeClr val="tx1"/>
              </a:solidFill>
            </a:endParaRPr>
          </a:p>
          <a:p>
            <a:pPr marL="400050" lvl="1" indent="0">
              <a:buNone/>
            </a:pPr>
            <a:r>
              <a:rPr lang="zh-CN" altLang="zh-CN" sz="1600" dirty="0">
                <a:solidFill>
                  <a:schemeClr val="tx1"/>
                </a:solidFill>
              </a:rPr>
              <a:t>三等奖，奖励持卡人</a:t>
            </a:r>
            <a:r>
              <a:rPr lang="en-US" altLang="zh-CN" sz="1600" dirty="0">
                <a:solidFill>
                  <a:schemeClr val="tx1"/>
                </a:solidFill>
              </a:rPr>
              <a:t>50</a:t>
            </a:r>
            <a:r>
              <a:rPr lang="zh-CN" altLang="zh-CN" sz="1600" dirty="0">
                <a:solidFill>
                  <a:schemeClr val="tx1"/>
                </a:solidFill>
              </a:rPr>
              <a:t>元话费。</a:t>
            </a:r>
          </a:p>
          <a:p>
            <a:endParaRPr lang="zh-CN" altLang="zh-CN" sz="1800" dirty="0"/>
          </a:p>
          <a:p>
            <a:endParaRPr lang="zh-CN" altLang="zh-CN" sz="1800" dirty="0"/>
          </a:p>
        </p:txBody>
      </p:sp>
    </p:spTree>
    <p:extLst>
      <p:ext uri="{BB962C8B-B14F-4D97-AF65-F5344CB8AC3E}">
        <p14:creationId xmlns:p14="http://schemas.microsoft.com/office/powerpoint/2010/main" xmlns="" val="1819772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468313" y="642938"/>
            <a:ext cx="7632700" cy="12144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r>
              <a:rPr lang="zh-CN" altLang="en-US" sz="4400" dirty="0">
                <a:latin typeface="Calibri" pitchFamily="34" charset="0"/>
                <a:ea typeface="楷体_GB2312" pitchFamily="49" charset="-122"/>
              </a:rPr>
              <a:t>主要内容</a:t>
            </a:r>
          </a:p>
        </p:txBody>
      </p:sp>
      <p:sp>
        <p:nvSpPr>
          <p:cNvPr id="6161" name="AutoShape 17"/>
          <p:cNvSpPr>
            <a:spLocks noChangeArrowheads="1"/>
          </p:cNvSpPr>
          <p:nvPr/>
        </p:nvSpPr>
        <p:spPr bwMode="gray">
          <a:xfrm>
            <a:off x="2008188" y="3744913"/>
            <a:ext cx="4883150" cy="487362"/>
          </a:xfrm>
          <a:prstGeom prst="roundRect">
            <a:avLst>
              <a:gd name="adj" fmla="val 16667"/>
            </a:avLst>
          </a:prstGeom>
          <a:solidFill>
            <a:schemeClr val="folHlink"/>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pPr algn="ctr">
              <a:defRPr/>
            </a:pPr>
            <a:r>
              <a:rPr lang="zh-CN" altLang="en-US" sz="1800" dirty="0">
                <a:latin typeface="楷体_GB2312" pitchFamily="49" charset="-122"/>
                <a:ea typeface="楷体_GB2312" pitchFamily="49" charset="-122"/>
              </a:rPr>
              <a:t>蓉城</a:t>
            </a:r>
            <a:r>
              <a:rPr lang="zh-CN" altLang="en-US" sz="1800" dirty="0" smtClean="0">
                <a:latin typeface="楷体_GB2312" pitchFamily="49" charset="-122"/>
                <a:ea typeface="楷体_GB2312" pitchFamily="49" charset="-122"/>
              </a:rPr>
              <a:t>卡操作指南</a:t>
            </a:r>
            <a:endParaRPr lang="zh-CN" altLang="en-US" sz="1800" dirty="0">
              <a:latin typeface="楷体_GB2312" pitchFamily="49" charset="-122"/>
              <a:ea typeface="楷体_GB2312" pitchFamily="49" charset="-122"/>
            </a:endParaRPr>
          </a:p>
        </p:txBody>
      </p:sp>
      <p:sp>
        <p:nvSpPr>
          <p:cNvPr id="6162" name="AutoShape 18"/>
          <p:cNvSpPr>
            <a:spLocks noChangeArrowheads="1"/>
          </p:cNvSpPr>
          <p:nvPr/>
        </p:nvSpPr>
        <p:spPr bwMode="gray">
          <a:xfrm>
            <a:off x="1725613" y="3625850"/>
            <a:ext cx="633412" cy="685800"/>
          </a:xfrm>
          <a:prstGeom prst="diamond">
            <a:avLst/>
          </a:prstGeom>
          <a:solidFill>
            <a:schemeClr val="folHlink"/>
          </a:solidFill>
          <a:ln w="25400" algn="ctr">
            <a:solidFill>
              <a:schemeClr val="bg1"/>
            </a:solidFill>
            <a:miter lim="800000"/>
            <a:headEnd/>
            <a:tailEnd/>
          </a:ln>
          <a:effectLst>
            <a:outerShdw dist="76200" algn="ctr" rotWithShape="0">
              <a:schemeClr val="bg2"/>
            </a:outerShdw>
          </a:effectLst>
        </p:spPr>
        <p:txBody>
          <a:bodyPr wrap="none" anchor="ctr"/>
          <a:lstStyle/>
          <a:p>
            <a:pPr algn="ctr">
              <a:defRPr/>
            </a:pPr>
            <a:endParaRPr lang="zh-CN" altLang="en-US" sz="1800">
              <a:latin typeface="楷体_GB2312" pitchFamily="49" charset="-122"/>
              <a:ea typeface="楷体_GB2312" pitchFamily="49" charset="-122"/>
            </a:endParaRPr>
          </a:p>
        </p:txBody>
      </p:sp>
      <p:sp>
        <p:nvSpPr>
          <p:cNvPr id="19461" name="Text Box 20"/>
          <p:cNvSpPr txBox="1">
            <a:spLocks noChangeArrowheads="1"/>
          </p:cNvSpPr>
          <p:nvPr/>
        </p:nvSpPr>
        <p:spPr bwMode="gray">
          <a:xfrm>
            <a:off x="1894260" y="3724275"/>
            <a:ext cx="417101" cy="369332"/>
          </a:xfrm>
          <a:prstGeom prst="rect">
            <a:avLst/>
          </a:prstGeom>
          <a:solidFill>
            <a:schemeClr val="folHlink"/>
          </a:solidFill>
          <a:ln w="9525" algn="ctr">
            <a:noFill/>
            <a:miter lim="800000"/>
            <a:headEnd/>
            <a:tailEnd/>
          </a:ln>
        </p:spPr>
        <p:txBody>
          <a:bodyPr wrap="none">
            <a:spAutoFit/>
          </a:bodyPr>
          <a:lstStyle/>
          <a:p>
            <a:pPr algn="ctr" eaLnBrk="0" hangingPunct="0"/>
            <a:r>
              <a:rPr lang="zh-CN" altLang="en-US" sz="1800" dirty="0" smtClean="0">
                <a:latin typeface="楷体_GB2312" pitchFamily="49" charset="-122"/>
                <a:ea typeface="楷体_GB2312" pitchFamily="49" charset="-122"/>
              </a:rPr>
              <a:t>三</a:t>
            </a:r>
            <a:endParaRPr lang="en-US" altLang="zh-CN" sz="1800" dirty="0">
              <a:latin typeface="楷体_GB2312" pitchFamily="49" charset="-122"/>
              <a:ea typeface="楷体_GB2312" pitchFamily="49" charset="-122"/>
            </a:endParaRPr>
          </a:p>
        </p:txBody>
      </p:sp>
      <p:sp>
        <p:nvSpPr>
          <p:cNvPr id="6165" name="AutoShape 21"/>
          <p:cNvSpPr>
            <a:spLocks noChangeArrowheads="1"/>
          </p:cNvSpPr>
          <p:nvPr/>
        </p:nvSpPr>
        <p:spPr bwMode="gray">
          <a:xfrm>
            <a:off x="2066925" y="2000250"/>
            <a:ext cx="4824413" cy="503238"/>
          </a:xfrm>
          <a:prstGeom prst="roundRect">
            <a:avLst>
              <a:gd name="adj" fmla="val 16667"/>
            </a:avLst>
          </a:prstGeom>
          <a:solidFill>
            <a:srgbClr val="CCECFF"/>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pPr algn="ctr">
              <a:defRPr/>
            </a:pPr>
            <a:endParaRPr lang="zh-CN" altLang="en-US" sz="1800">
              <a:latin typeface="楷体_GB2312" pitchFamily="49" charset="-122"/>
              <a:ea typeface="楷体_GB2312" pitchFamily="49" charset="-122"/>
            </a:endParaRPr>
          </a:p>
        </p:txBody>
      </p:sp>
      <p:sp>
        <p:nvSpPr>
          <p:cNvPr id="6166" name="AutoShape 22"/>
          <p:cNvSpPr>
            <a:spLocks noChangeArrowheads="1"/>
          </p:cNvSpPr>
          <p:nvPr/>
        </p:nvSpPr>
        <p:spPr bwMode="gray">
          <a:xfrm>
            <a:off x="1784350" y="1881188"/>
            <a:ext cx="633413" cy="685800"/>
          </a:xfrm>
          <a:prstGeom prst="diamond">
            <a:avLst/>
          </a:prstGeom>
          <a:solidFill>
            <a:srgbClr val="CCECFF"/>
          </a:solidFill>
          <a:ln w="25400" algn="ctr">
            <a:solidFill>
              <a:schemeClr val="bg1"/>
            </a:solidFill>
            <a:miter lim="800000"/>
            <a:headEnd/>
            <a:tailEnd/>
          </a:ln>
          <a:effectLst>
            <a:outerShdw dist="76200" algn="ctr" rotWithShape="0">
              <a:schemeClr val="bg2"/>
            </a:outerShdw>
          </a:effectLst>
        </p:spPr>
        <p:txBody>
          <a:bodyPr wrap="none" anchor="ctr"/>
          <a:lstStyle/>
          <a:p>
            <a:pPr algn="ctr">
              <a:defRPr/>
            </a:pPr>
            <a:endParaRPr lang="zh-CN" altLang="en-US" sz="2000">
              <a:latin typeface="Arial" charset="0"/>
              <a:ea typeface="楷体_GB2312" pitchFamily="49" charset="-122"/>
            </a:endParaRPr>
          </a:p>
        </p:txBody>
      </p:sp>
      <p:sp>
        <p:nvSpPr>
          <p:cNvPr id="19464" name="Text Box 23"/>
          <p:cNvSpPr txBox="1">
            <a:spLocks noChangeArrowheads="1"/>
          </p:cNvSpPr>
          <p:nvPr/>
        </p:nvSpPr>
        <p:spPr bwMode="gray">
          <a:xfrm>
            <a:off x="2571736" y="2071678"/>
            <a:ext cx="3797300" cy="369332"/>
          </a:xfrm>
          <a:prstGeom prst="rect">
            <a:avLst/>
          </a:prstGeom>
          <a:solidFill>
            <a:srgbClr val="CCECFF"/>
          </a:solidFill>
          <a:ln w="9525" algn="ctr">
            <a:noFill/>
            <a:miter lim="800000"/>
            <a:headEnd/>
            <a:tailEnd/>
          </a:ln>
        </p:spPr>
        <p:txBody>
          <a:bodyPr>
            <a:spAutoFit/>
          </a:bodyPr>
          <a:lstStyle/>
          <a:p>
            <a:pPr algn="ctr" eaLnBrk="0" hangingPunct="0"/>
            <a:r>
              <a:rPr lang="zh-CN" altLang="en-US" sz="1800" dirty="0" smtClean="0">
                <a:latin typeface="楷体_GB2312" pitchFamily="49" charset="-122"/>
                <a:ea typeface="楷体_GB2312" pitchFamily="49" charset="-122"/>
              </a:rPr>
              <a:t>    金融</a:t>
            </a:r>
            <a:r>
              <a:rPr lang="en-US" altLang="zh-CN" sz="1800" dirty="0" smtClean="0">
                <a:latin typeface="楷体_GB2312" pitchFamily="49" charset="-122"/>
                <a:ea typeface="楷体_GB2312" pitchFamily="49" charset="-122"/>
              </a:rPr>
              <a:t>IC</a:t>
            </a:r>
            <a:r>
              <a:rPr lang="zh-CN" altLang="en-US" sz="1800" dirty="0" smtClean="0">
                <a:latin typeface="楷体_GB2312" pitchFamily="49" charset="-122"/>
                <a:ea typeface="楷体_GB2312" pitchFamily="49" charset="-122"/>
              </a:rPr>
              <a:t>卡相关概念介绍</a:t>
            </a:r>
            <a:endParaRPr lang="zh-CN" altLang="en-US" sz="1800" dirty="0">
              <a:latin typeface="楷体_GB2312" pitchFamily="49" charset="-122"/>
              <a:ea typeface="楷体_GB2312" pitchFamily="49" charset="-122"/>
            </a:endParaRPr>
          </a:p>
        </p:txBody>
      </p:sp>
      <p:sp>
        <p:nvSpPr>
          <p:cNvPr id="19465" name="Text Box 24"/>
          <p:cNvSpPr txBox="1">
            <a:spLocks noChangeArrowheads="1"/>
          </p:cNvSpPr>
          <p:nvPr/>
        </p:nvSpPr>
        <p:spPr bwMode="gray">
          <a:xfrm>
            <a:off x="1914525" y="1979613"/>
            <a:ext cx="494045" cy="461665"/>
          </a:xfrm>
          <a:prstGeom prst="rect">
            <a:avLst/>
          </a:prstGeom>
          <a:solidFill>
            <a:srgbClr val="CCECFF"/>
          </a:solidFill>
          <a:ln w="9525" algn="ctr">
            <a:noFill/>
            <a:miter lim="800000"/>
            <a:headEnd/>
            <a:tailEnd/>
          </a:ln>
        </p:spPr>
        <p:txBody>
          <a:bodyPr wrap="none">
            <a:spAutoFit/>
          </a:bodyPr>
          <a:lstStyle/>
          <a:p>
            <a:pPr algn="ctr" eaLnBrk="0" hangingPunct="0"/>
            <a:r>
              <a:rPr lang="zh-CN" altLang="en-US" sz="2400" dirty="0" smtClean="0">
                <a:latin typeface="Arial" charset="0"/>
                <a:ea typeface="宋体" charset="-122"/>
              </a:rPr>
              <a:t>一</a:t>
            </a:r>
            <a:endParaRPr lang="en-US" altLang="zh-CN" sz="2400" dirty="0">
              <a:latin typeface="Arial" charset="0"/>
              <a:ea typeface="宋体" charset="-122"/>
            </a:endParaRPr>
          </a:p>
        </p:txBody>
      </p:sp>
      <p:sp>
        <p:nvSpPr>
          <p:cNvPr id="6169" name="AutoShape 25"/>
          <p:cNvSpPr>
            <a:spLocks noChangeArrowheads="1"/>
          </p:cNvSpPr>
          <p:nvPr/>
        </p:nvSpPr>
        <p:spPr bwMode="gray">
          <a:xfrm>
            <a:off x="2066925" y="2863850"/>
            <a:ext cx="4824413" cy="504825"/>
          </a:xfrm>
          <a:prstGeom prst="roundRect">
            <a:avLst>
              <a:gd name="adj" fmla="val 16667"/>
            </a:avLst>
          </a:prstGeom>
          <a:solidFill>
            <a:schemeClr val="bg2"/>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pPr algn="ctr">
              <a:defRPr/>
            </a:pPr>
            <a:endParaRPr lang="zh-CN" altLang="en-US" sz="1800">
              <a:latin typeface="楷体_GB2312" pitchFamily="49" charset="-122"/>
              <a:ea typeface="楷体_GB2312" pitchFamily="49" charset="-122"/>
            </a:endParaRPr>
          </a:p>
        </p:txBody>
      </p:sp>
      <p:sp>
        <p:nvSpPr>
          <p:cNvPr id="6170" name="AutoShape 26"/>
          <p:cNvSpPr>
            <a:spLocks noChangeArrowheads="1"/>
          </p:cNvSpPr>
          <p:nvPr/>
        </p:nvSpPr>
        <p:spPr bwMode="gray">
          <a:xfrm>
            <a:off x="1784350" y="2744788"/>
            <a:ext cx="633413" cy="685800"/>
          </a:xfrm>
          <a:prstGeom prst="diamond">
            <a:avLst/>
          </a:prstGeom>
          <a:solidFill>
            <a:schemeClr val="bg2"/>
          </a:solidFill>
          <a:ln w="25400" algn="ctr">
            <a:solidFill>
              <a:schemeClr val="bg1"/>
            </a:solidFill>
            <a:miter lim="800000"/>
            <a:headEnd/>
            <a:tailEnd/>
          </a:ln>
          <a:effectLst>
            <a:outerShdw dist="76200" algn="ctr" rotWithShape="0">
              <a:schemeClr val="bg2"/>
            </a:outerShdw>
          </a:effectLst>
        </p:spPr>
        <p:txBody>
          <a:bodyPr wrap="none" anchor="ctr"/>
          <a:lstStyle/>
          <a:p>
            <a:pPr algn="ctr">
              <a:defRPr/>
            </a:pPr>
            <a:endParaRPr lang="zh-CN" altLang="en-US" sz="1800">
              <a:latin typeface="楷体_GB2312" pitchFamily="49" charset="-122"/>
              <a:ea typeface="楷体_GB2312" pitchFamily="49" charset="-122"/>
            </a:endParaRPr>
          </a:p>
        </p:txBody>
      </p:sp>
      <p:sp>
        <p:nvSpPr>
          <p:cNvPr id="19468" name="Text Box 27"/>
          <p:cNvSpPr txBox="1">
            <a:spLocks noChangeArrowheads="1"/>
          </p:cNvSpPr>
          <p:nvPr/>
        </p:nvSpPr>
        <p:spPr bwMode="gray">
          <a:xfrm>
            <a:off x="2427288" y="2936875"/>
            <a:ext cx="4391025" cy="369332"/>
          </a:xfrm>
          <a:prstGeom prst="rect">
            <a:avLst/>
          </a:prstGeom>
          <a:solidFill>
            <a:schemeClr val="bg2"/>
          </a:solidFill>
          <a:ln w="9525" algn="ctr">
            <a:noFill/>
            <a:miter lim="800000"/>
            <a:headEnd/>
            <a:tailEnd/>
          </a:ln>
        </p:spPr>
        <p:txBody>
          <a:bodyPr>
            <a:spAutoFit/>
          </a:bodyPr>
          <a:lstStyle/>
          <a:p>
            <a:pPr algn="ctr">
              <a:spcBef>
                <a:spcPct val="50000"/>
              </a:spcBef>
            </a:pPr>
            <a:r>
              <a:rPr lang="zh-CN" altLang="en-US" sz="1800" dirty="0" smtClean="0">
                <a:latin typeface="楷体_GB2312" pitchFamily="49" charset="-122"/>
                <a:ea typeface="楷体_GB2312" pitchFamily="49" charset="-122"/>
              </a:rPr>
              <a:t>蓉城卡产品介绍</a:t>
            </a:r>
            <a:endParaRPr lang="zh-CN" altLang="en-US" sz="1800" dirty="0">
              <a:latin typeface="楷体_GB2312" pitchFamily="49" charset="-122"/>
              <a:ea typeface="楷体_GB2312" pitchFamily="49" charset="-122"/>
            </a:endParaRPr>
          </a:p>
        </p:txBody>
      </p:sp>
      <p:sp>
        <p:nvSpPr>
          <p:cNvPr id="19469" name="Text Box 28"/>
          <p:cNvSpPr txBox="1">
            <a:spLocks noChangeArrowheads="1"/>
          </p:cNvSpPr>
          <p:nvPr/>
        </p:nvSpPr>
        <p:spPr bwMode="gray">
          <a:xfrm>
            <a:off x="1952997" y="2843213"/>
            <a:ext cx="417101" cy="369332"/>
          </a:xfrm>
          <a:prstGeom prst="rect">
            <a:avLst/>
          </a:prstGeom>
          <a:solidFill>
            <a:schemeClr val="bg2"/>
          </a:solidFill>
          <a:ln w="9525" algn="ctr">
            <a:noFill/>
            <a:miter lim="800000"/>
            <a:headEnd/>
            <a:tailEnd/>
          </a:ln>
        </p:spPr>
        <p:txBody>
          <a:bodyPr wrap="none">
            <a:spAutoFit/>
          </a:bodyPr>
          <a:lstStyle/>
          <a:p>
            <a:pPr algn="ctr" eaLnBrk="0" hangingPunct="0"/>
            <a:r>
              <a:rPr lang="zh-CN" altLang="en-US" sz="1800" dirty="0" smtClean="0">
                <a:latin typeface="楷体_GB2312" pitchFamily="49" charset="-122"/>
                <a:ea typeface="楷体_GB2312" pitchFamily="49" charset="-122"/>
              </a:rPr>
              <a:t>二</a:t>
            </a:r>
            <a:endParaRPr lang="en-US" altLang="zh-CN" sz="1800" dirty="0">
              <a:latin typeface="楷体_GB2312" pitchFamily="49" charset="-122"/>
              <a:ea typeface="楷体_GB2312" pitchFamily="49" charset="-122"/>
            </a:endParaRPr>
          </a:p>
        </p:txBody>
      </p:sp>
      <p:sp>
        <p:nvSpPr>
          <p:cNvPr id="14" name="AutoShape 21"/>
          <p:cNvSpPr>
            <a:spLocks noChangeArrowheads="1"/>
          </p:cNvSpPr>
          <p:nvPr/>
        </p:nvSpPr>
        <p:spPr bwMode="gray">
          <a:xfrm>
            <a:off x="2087000" y="4653716"/>
            <a:ext cx="4824413" cy="503238"/>
          </a:xfrm>
          <a:prstGeom prst="roundRect">
            <a:avLst>
              <a:gd name="adj" fmla="val 16667"/>
            </a:avLst>
          </a:prstGeom>
          <a:solidFill>
            <a:srgbClr val="CCECFF"/>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pPr algn="ctr">
              <a:defRPr/>
            </a:pPr>
            <a:endParaRPr lang="zh-CN" altLang="en-US" sz="1800">
              <a:latin typeface="楷体_GB2312" pitchFamily="49" charset="-122"/>
              <a:ea typeface="楷体_GB2312" pitchFamily="49" charset="-122"/>
            </a:endParaRPr>
          </a:p>
        </p:txBody>
      </p:sp>
      <p:sp>
        <p:nvSpPr>
          <p:cNvPr id="15" name="AutoShape 22"/>
          <p:cNvSpPr>
            <a:spLocks noChangeArrowheads="1"/>
          </p:cNvSpPr>
          <p:nvPr/>
        </p:nvSpPr>
        <p:spPr bwMode="gray">
          <a:xfrm>
            <a:off x="1804425" y="4534654"/>
            <a:ext cx="633413" cy="685800"/>
          </a:xfrm>
          <a:prstGeom prst="diamond">
            <a:avLst/>
          </a:prstGeom>
          <a:solidFill>
            <a:srgbClr val="CCECFF"/>
          </a:solidFill>
          <a:ln w="25400" algn="ctr">
            <a:solidFill>
              <a:schemeClr val="bg1"/>
            </a:solidFill>
            <a:miter lim="800000"/>
            <a:headEnd/>
            <a:tailEnd/>
          </a:ln>
          <a:effectLst>
            <a:outerShdw dist="76200" algn="ctr" rotWithShape="0">
              <a:schemeClr val="bg2"/>
            </a:outerShdw>
          </a:effectLst>
        </p:spPr>
        <p:txBody>
          <a:bodyPr wrap="none" anchor="ctr"/>
          <a:lstStyle/>
          <a:p>
            <a:pPr algn="ctr">
              <a:defRPr/>
            </a:pPr>
            <a:endParaRPr lang="zh-CN" altLang="en-US" sz="1800">
              <a:latin typeface="楷体_GB2312" pitchFamily="49" charset="-122"/>
              <a:ea typeface="楷体_GB2312" pitchFamily="49" charset="-122"/>
            </a:endParaRPr>
          </a:p>
        </p:txBody>
      </p:sp>
      <p:sp>
        <p:nvSpPr>
          <p:cNvPr id="16" name="Text Box 23"/>
          <p:cNvSpPr txBox="1">
            <a:spLocks noChangeArrowheads="1"/>
          </p:cNvSpPr>
          <p:nvPr/>
        </p:nvSpPr>
        <p:spPr bwMode="gray">
          <a:xfrm>
            <a:off x="2591811" y="4725144"/>
            <a:ext cx="3797300" cy="369332"/>
          </a:xfrm>
          <a:prstGeom prst="rect">
            <a:avLst/>
          </a:prstGeom>
          <a:solidFill>
            <a:srgbClr val="CCECFF"/>
          </a:solidFill>
          <a:ln w="9525" algn="ctr">
            <a:noFill/>
            <a:miter lim="800000"/>
            <a:headEnd/>
            <a:tailEnd/>
          </a:ln>
        </p:spPr>
        <p:txBody>
          <a:bodyPr>
            <a:spAutoFit/>
          </a:bodyPr>
          <a:lstStyle/>
          <a:p>
            <a:pPr algn="ctr">
              <a:spcBef>
                <a:spcPct val="50000"/>
              </a:spcBef>
            </a:pPr>
            <a:r>
              <a:rPr lang="zh-CN" altLang="en-US" sz="1800" dirty="0">
                <a:latin typeface="楷体_GB2312" pitchFamily="49" charset="-122"/>
                <a:ea typeface="楷体_GB2312" pitchFamily="49" charset="-122"/>
              </a:rPr>
              <a:t>蓉城</a:t>
            </a:r>
            <a:r>
              <a:rPr lang="zh-CN" altLang="en-US" sz="1800" dirty="0" smtClean="0">
                <a:latin typeface="楷体_GB2312" pitchFamily="49" charset="-122"/>
                <a:ea typeface="楷体_GB2312" pitchFamily="49" charset="-122"/>
              </a:rPr>
              <a:t>卡营销活动</a:t>
            </a:r>
            <a:endParaRPr lang="zh-CN" altLang="en-US" sz="1800" dirty="0">
              <a:latin typeface="楷体_GB2312" pitchFamily="49" charset="-122"/>
              <a:ea typeface="楷体_GB2312" pitchFamily="49" charset="-122"/>
            </a:endParaRPr>
          </a:p>
        </p:txBody>
      </p:sp>
      <p:sp>
        <p:nvSpPr>
          <p:cNvPr id="17" name="Text Box 24"/>
          <p:cNvSpPr txBox="1">
            <a:spLocks noChangeArrowheads="1"/>
          </p:cNvSpPr>
          <p:nvPr/>
        </p:nvSpPr>
        <p:spPr bwMode="gray">
          <a:xfrm>
            <a:off x="1973072" y="4633079"/>
            <a:ext cx="417101" cy="369332"/>
          </a:xfrm>
          <a:prstGeom prst="rect">
            <a:avLst/>
          </a:prstGeom>
          <a:solidFill>
            <a:srgbClr val="CCECFF"/>
          </a:solidFill>
          <a:ln w="9525" algn="ctr">
            <a:noFill/>
            <a:miter lim="800000"/>
            <a:headEnd/>
            <a:tailEnd/>
          </a:ln>
        </p:spPr>
        <p:txBody>
          <a:bodyPr wrap="none">
            <a:spAutoFit/>
          </a:bodyPr>
          <a:lstStyle/>
          <a:p>
            <a:pPr algn="ctr" eaLnBrk="0" hangingPunct="0"/>
            <a:r>
              <a:rPr lang="zh-CN" altLang="en-US" sz="1800" dirty="0" smtClean="0">
                <a:latin typeface="楷体_GB2312" pitchFamily="49" charset="-122"/>
                <a:ea typeface="楷体_GB2312" pitchFamily="49" charset="-122"/>
              </a:rPr>
              <a:t>四</a:t>
            </a:r>
            <a:endParaRPr lang="en-US" altLang="zh-CN" sz="1800" dirty="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548680"/>
            <a:ext cx="6838950" cy="563563"/>
          </a:xfrm>
        </p:spPr>
        <p:style>
          <a:lnRef idx="1">
            <a:schemeClr val="accent1"/>
          </a:lnRef>
          <a:fillRef idx="2">
            <a:schemeClr val="accent1"/>
          </a:fillRef>
          <a:effectRef idx="1">
            <a:schemeClr val="accent1"/>
          </a:effectRef>
          <a:fontRef idx="minor">
            <a:schemeClr val="dk1"/>
          </a:fontRef>
        </p:style>
        <p:txBody>
          <a:bodyPr/>
          <a:lstStyle/>
          <a:p>
            <a:pPr algn="l"/>
            <a:r>
              <a:rPr lang="zh-CN" altLang="en-US" sz="2400" dirty="0">
                <a:solidFill>
                  <a:schemeClr val="tx1"/>
                </a:solidFill>
                <a:latin typeface="楷体"/>
                <a:ea typeface="楷体_GB2312" pitchFamily="49" charset="-122"/>
              </a:rPr>
              <a:t>一、金融</a:t>
            </a:r>
            <a:r>
              <a:rPr lang="en-US" altLang="zh-CN" sz="2400" dirty="0">
                <a:solidFill>
                  <a:schemeClr val="tx1"/>
                </a:solidFill>
                <a:latin typeface="楷体"/>
                <a:ea typeface="楷体_GB2312" pitchFamily="49" charset="-122"/>
              </a:rPr>
              <a:t>IC</a:t>
            </a:r>
            <a:r>
              <a:rPr lang="zh-CN" altLang="en-US" sz="2400" dirty="0">
                <a:solidFill>
                  <a:schemeClr val="tx1"/>
                </a:solidFill>
                <a:latin typeface="楷体"/>
                <a:ea typeface="楷体_GB2312" pitchFamily="49" charset="-122"/>
              </a:rPr>
              <a:t>卡概述</a:t>
            </a:r>
          </a:p>
        </p:txBody>
      </p:sp>
      <p:graphicFrame>
        <p:nvGraphicFramePr>
          <p:cNvPr id="4" name="图示 3"/>
          <p:cNvGraphicFramePr/>
          <p:nvPr>
            <p:extLst>
              <p:ext uri="{D42A27DB-BD31-4B8C-83A1-F6EECF244321}">
                <p14:modId xmlns:p14="http://schemas.microsoft.com/office/powerpoint/2010/main" xmlns="" val="3730535117"/>
              </p:ext>
            </p:extLst>
          </p:nvPr>
        </p:nvGraphicFramePr>
        <p:xfrm>
          <a:off x="827584" y="1628800"/>
          <a:ext cx="705678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l"/>
            <a:r>
              <a:rPr lang="zh-CN" altLang="en-US" sz="2400" dirty="0">
                <a:solidFill>
                  <a:schemeClr val="tx1"/>
                </a:solidFill>
                <a:latin typeface="楷体"/>
                <a:ea typeface="楷体_GB2312" pitchFamily="49" charset="-122"/>
              </a:rPr>
              <a:t>相关概念</a:t>
            </a:r>
          </a:p>
        </p:txBody>
      </p:sp>
      <p:sp>
        <p:nvSpPr>
          <p:cNvPr id="3" name="内容占位符 2"/>
          <p:cNvSpPr>
            <a:spLocks noGrp="1"/>
          </p:cNvSpPr>
          <p:nvPr>
            <p:ph idx="1"/>
          </p:nvPr>
        </p:nvSpPr>
        <p:spPr>
          <a:xfrm>
            <a:off x="381000" y="1447800"/>
            <a:ext cx="7791400" cy="4789512"/>
          </a:xfrm>
        </p:spPr>
        <p:txBody>
          <a:bodyPr/>
          <a:lstStyle/>
          <a:p>
            <a:r>
              <a:rPr lang="zh-CN" altLang="en-US" sz="2000" u="sng" dirty="0" smtClean="0">
                <a:solidFill>
                  <a:schemeClr val="tx1"/>
                </a:solidFill>
                <a:effectLst>
                  <a:outerShdw blurRad="38100" dist="38100" dir="2700000" algn="tl">
                    <a:srgbClr val="000000">
                      <a:alpha val="43137"/>
                    </a:srgbClr>
                  </a:outerShdw>
                </a:effectLst>
              </a:rPr>
              <a:t>非接触式快速支付</a:t>
            </a:r>
            <a:r>
              <a:rPr lang="zh-CN" altLang="en-US" sz="2000" dirty="0">
                <a:solidFill>
                  <a:schemeClr val="tx1"/>
                </a:solidFill>
              </a:rPr>
              <a:t>：</a:t>
            </a:r>
            <a:r>
              <a:rPr lang="zh-CN" altLang="en-US" sz="2000" dirty="0" smtClean="0">
                <a:solidFill>
                  <a:schemeClr val="tx1"/>
                </a:solidFill>
              </a:rPr>
              <a:t>金融</a:t>
            </a:r>
            <a:r>
              <a:rPr lang="en-US" altLang="zh-CN" sz="2000" dirty="0" smtClean="0">
                <a:solidFill>
                  <a:schemeClr val="tx1"/>
                </a:solidFill>
              </a:rPr>
              <a:t>IC</a:t>
            </a:r>
            <a:r>
              <a:rPr lang="zh-CN" altLang="en-US" sz="2000" dirty="0" smtClean="0">
                <a:solidFill>
                  <a:schemeClr val="tx1"/>
                </a:solidFill>
              </a:rPr>
              <a:t>卡与受理设备无需接触，通过专门的非接触式技术进行读写。常见的公交</a:t>
            </a:r>
            <a:r>
              <a:rPr lang="en-US" altLang="zh-CN" sz="2000" dirty="0" smtClean="0">
                <a:solidFill>
                  <a:schemeClr val="tx1"/>
                </a:solidFill>
              </a:rPr>
              <a:t>IC</a:t>
            </a:r>
            <a:r>
              <a:rPr lang="zh-CN" altLang="en-US" sz="2000" dirty="0" smtClean="0">
                <a:solidFill>
                  <a:schemeClr val="tx1"/>
                </a:solidFill>
              </a:rPr>
              <a:t>卡和门禁</a:t>
            </a:r>
            <a:r>
              <a:rPr lang="en-US" altLang="zh-CN" sz="2000" dirty="0" smtClean="0">
                <a:solidFill>
                  <a:schemeClr val="tx1"/>
                </a:solidFill>
              </a:rPr>
              <a:t>IC</a:t>
            </a:r>
            <a:r>
              <a:rPr lang="zh-CN" altLang="en-US" sz="2000" dirty="0" smtClean="0">
                <a:solidFill>
                  <a:schemeClr val="tx1"/>
                </a:solidFill>
              </a:rPr>
              <a:t>卡都采用类似技术。</a:t>
            </a:r>
            <a:endParaRPr lang="en-US" altLang="zh-CN" sz="2000" dirty="0" smtClean="0">
              <a:solidFill>
                <a:schemeClr val="tx1"/>
              </a:solidFill>
            </a:endParaRPr>
          </a:p>
          <a:p>
            <a:r>
              <a:rPr lang="zh-CN" altLang="en-US" sz="2000" u="sng" dirty="0" smtClean="0">
                <a:solidFill>
                  <a:schemeClr val="tx1"/>
                </a:solidFill>
                <a:effectLst>
                  <a:outerShdw blurRad="38100" dist="38100" dir="2700000" algn="tl">
                    <a:srgbClr val="000000">
                      <a:alpha val="43137"/>
                    </a:srgbClr>
                  </a:outerShdw>
                </a:effectLst>
              </a:rPr>
              <a:t>电子现金</a:t>
            </a:r>
            <a:r>
              <a:rPr lang="zh-CN" altLang="en-US" sz="2000" dirty="0" smtClean="0">
                <a:solidFill>
                  <a:schemeClr val="tx1"/>
                </a:solidFill>
              </a:rPr>
              <a:t>：电子现金账户是金融</a:t>
            </a:r>
            <a:r>
              <a:rPr lang="en-US" altLang="zh-CN" sz="2000" dirty="0" smtClean="0">
                <a:solidFill>
                  <a:schemeClr val="tx1"/>
                </a:solidFill>
              </a:rPr>
              <a:t>IC</a:t>
            </a:r>
            <a:r>
              <a:rPr lang="zh-CN" altLang="en-US" sz="2000" dirty="0" smtClean="0">
                <a:solidFill>
                  <a:schemeClr val="tx1"/>
                </a:solidFill>
              </a:rPr>
              <a:t>卡特有的小额支付账户，使用前需先实施充值或圈存操作，使账户中具备可消费金额，使用时即可实现快速、不输密码、不用签名的快捷支付。电子现金账户余额不超过</a:t>
            </a:r>
            <a:r>
              <a:rPr lang="en-US" altLang="zh-CN" sz="2000" dirty="0" smtClean="0">
                <a:solidFill>
                  <a:schemeClr val="tx1"/>
                </a:solidFill>
              </a:rPr>
              <a:t>1000</a:t>
            </a:r>
            <a:r>
              <a:rPr lang="zh-CN" altLang="en-US" sz="2000" dirty="0" smtClean="0">
                <a:solidFill>
                  <a:schemeClr val="tx1"/>
                </a:solidFill>
              </a:rPr>
              <a:t>元。该账户具有不挂失、资金不计息等特点，不能取现但可以圈存、圈提。电子现金使用采用非接触式支付，特别适合于小额支付领域的应用，如交通、连锁超市、景区景点、快餐、菜市场等。</a:t>
            </a:r>
            <a:endParaRPr lang="en-US" altLang="zh-CN" sz="2000" dirty="0" smtClean="0">
              <a:solidFill>
                <a:schemeClr val="tx1"/>
              </a:solidFill>
            </a:endParaRPr>
          </a:p>
          <a:p>
            <a:r>
              <a:rPr lang="zh-CN" altLang="en-US" sz="2000" u="sng" dirty="0" smtClean="0">
                <a:solidFill>
                  <a:schemeClr val="tx1"/>
                </a:solidFill>
                <a:effectLst>
                  <a:outerShdw blurRad="38100" dist="38100" dir="2700000" algn="tl">
                    <a:srgbClr val="000000">
                      <a:alpha val="43137"/>
                    </a:srgbClr>
                  </a:outerShdw>
                </a:effectLst>
              </a:rPr>
              <a:t>电子现金圈存</a:t>
            </a:r>
            <a:r>
              <a:rPr lang="zh-CN" altLang="en-US" sz="2000" dirty="0" smtClean="0">
                <a:solidFill>
                  <a:schemeClr val="tx1"/>
                </a:solidFill>
              </a:rPr>
              <a:t>：是指持卡人将其在银行其他账户上的资金划转到电子现金账户中，以用于电子现金消费使用。</a:t>
            </a:r>
            <a:endParaRPr lang="en-US" altLang="zh-CN" sz="2000" dirty="0" smtClean="0">
              <a:solidFill>
                <a:schemeClr val="tx1"/>
              </a:solidFill>
            </a:endParaRPr>
          </a:p>
          <a:p>
            <a:r>
              <a:rPr lang="zh-CN" altLang="en-US" sz="2000" u="sng" dirty="0" smtClean="0">
                <a:solidFill>
                  <a:schemeClr val="tx1"/>
                </a:solidFill>
                <a:effectLst>
                  <a:outerShdw blurRad="38100" dist="38100" dir="2700000" algn="tl">
                    <a:srgbClr val="000000">
                      <a:alpha val="43137"/>
                    </a:srgbClr>
                  </a:outerShdw>
                </a:effectLst>
              </a:rPr>
              <a:t>电子现金圈提</a:t>
            </a:r>
            <a:r>
              <a:rPr lang="zh-CN" altLang="en-US" sz="2000" dirty="0" smtClean="0">
                <a:solidFill>
                  <a:schemeClr val="tx1"/>
                </a:solidFill>
              </a:rPr>
              <a:t>：是指持卡人将电子现金账户中的余额资金部分或全部划回到其在银行的相应账户上。</a:t>
            </a:r>
            <a:endParaRPr lang="en-US" altLang="zh-CN" sz="2000" dirty="0" smtClean="0">
              <a:solidFill>
                <a:schemeClr val="tx1"/>
              </a:solidFill>
            </a:endParaRPr>
          </a:p>
          <a:p>
            <a:pPr>
              <a:buNone/>
            </a:pPr>
            <a:endParaRPr lang="zh-CN" altLang="en-US"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571472" y="500042"/>
            <a:ext cx="6838950" cy="563563"/>
          </a:xfrm>
        </p:spPr>
        <p:style>
          <a:lnRef idx="1">
            <a:schemeClr val="accent1"/>
          </a:lnRef>
          <a:fillRef idx="2">
            <a:schemeClr val="accent1"/>
          </a:fillRef>
          <a:effectRef idx="1">
            <a:schemeClr val="accent1"/>
          </a:effectRef>
          <a:fontRef idx="minor">
            <a:schemeClr val="dk1"/>
          </a:fontRef>
        </p:style>
        <p:txBody>
          <a:bodyPr/>
          <a:lstStyle/>
          <a:p>
            <a:pPr algn="l"/>
            <a:r>
              <a:rPr lang="zh-CN" altLang="en-US" sz="2400" dirty="0" smtClean="0">
                <a:solidFill>
                  <a:schemeClr val="tx1"/>
                </a:solidFill>
                <a:latin typeface="楷体"/>
                <a:ea typeface="楷体_GB2312" pitchFamily="49" charset="-122"/>
              </a:rPr>
              <a:t>二、蓉城卡产品介绍</a:t>
            </a:r>
          </a:p>
        </p:txBody>
      </p:sp>
      <p:graphicFrame>
        <p:nvGraphicFramePr>
          <p:cNvPr id="9" name="图示 8"/>
          <p:cNvGraphicFramePr/>
          <p:nvPr>
            <p:extLst>
              <p:ext uri="{D42A27DB-BD31-4B8C-83A1-F6EECF244321}">
                <p14:modId xmlns:p14="http://schemas.microsoft.com/office/powerpoint/2010/main" xmlns="" val="114320727"/>
              </p:ext>
            </p:extLst>
          </p:nvPr>
        </p:nvGraphicFramePr>
        <p:xfrm>
          <a:off x="642910" y="1428736"/>
          <a:ext cx="435771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6" cstate="print"/>
          <a:srcRect/>
          <a:stretch>
            <a:fillRect/>
          </a:stretch>
        </p:blipFill>
        <p:spPr bwMode="auto">
          <a:xfrm>
            <a:off x="5088420" y="2857496"/>
            <a:ext cx="3749204"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lvl="0" algn="l"/>
            <a:r>
              <a:rPr lang="zh-CN" altLang="en-US" sz="2400" dirty="0" smtClean="0">
                <a:solidFill>
                  <a:schemeClr val="tx1"/>
                </a:solidFill>
                <a:latin typeface="楷体"/>
                <a:ea typeface="楷体_GB2312" pitchFamily="49" charset="-122"/>
              </a:rPr>
              <a:t>二、蓉城卡产品介绍</a:t>
            </a:r>
            <a:r>
              <a:rPr lang="en-US" altLang="zh-CN" sz="2400" dirty="0" smtClean="0">
                <a:solidFill>
                  <a:schemeClr val="tx1"/>
                </a:solidFill>
                <a:latin typeface="楷体"/>
                <a:ea typeface="楷体_GB2312" pitchFamily="49" charset="-122"/>
              </a:rPr>
              <a:t>——</a:t>
            </a:r>
            <a:r>
              <a:rPr lang="zh-CN" altLang="en-US" sz="2400" dirty="0" smtClean="0">
                <a:solidFill>
                  <a:schemeClr val="tx1"/>
                </a:solidFill>
                <a:latin typeface="楷体"/>
                <a:ea typeface="楷体_GB2312" pitchFamily="49" charset="-122"/>
              </a:rPr>
              <a:t>功能特色</a:t>
            </a:r>
          </a:p>
        </p:txBody>
      </p:sp>
      <p:graphicFrame>
        <p:nvGraphicFramePr>
          <p:cNvPr id="8" name="图示 7"/>
          <p:cNvGraphicFramePr/>
          <p:nvPr>
            <p:extLst>
              <p:ext uri="{D42A27DB-BD31-4B8C-83A1-F6EECF244321}">
                <p14:modId xmlns:p14="http://schemas.microsoft.com/office/powerpoint/2010/main" xmlns="" val="4252314685"/>
              </p:ext>
            </p:extLst>
          </p:nvPr>
        </p:nvGraphicFramePr>
        <p:xfrm>
          <a:off x="214282" y="1571612"/>
          <a:ext cx="3571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11960" y="1340768"/>
            <a:ext cx="4629150" cy="539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lvl="0" algn="l"/>
            <a:r>
              <a:rPr lang="zh-CN" altLang="en-US" sz="2400" dirty="0">
                <a:solidFill>
                  <a:schemeClr val="tx1"/>
                </a:solidFill>
                <a:latin typeface="楷体"/>
                <a:ea typeface="楷体_GB2312" pitchFamily="49" charset="-122"/>
              </a:rPr>
              <a:t>二、蓉城卡产品介绍</a:t>
            </a:r>
            <a:r>
              <a:rPr lang="en-US" altLang="zh-CN" sz="2400" dirty="0">
                <a:solidFill>
                  <a:schemeClr val="tx1"/>
                </a:solidFill>
                <a:latin typeface="楷体"/>
                <a:ea typeface="楷体_GB2312" pitchFamily="49" charset="-122"/>
              </a:rPr>
              <a:t>——</a:t>
            </a:r>
            <a:r>
              <a:rPr lang="zh-CN" altLang="en-US" sz="2400" dirty="0">
                <a:solidFill>
                  <a:schemeClr val="tx1"/>
                </a:solidFill>
                <a:latin typeface="楷体"/>
                <a:ea typeface="楷体_GB2312" pitchFamily="49" charset="-122"/>
              </a:rPr>
              <a:t>功能特色</a:t>
            </a:r>
            <a:endParaRPr lang="zh-CN" altLang="en-US" sz="2400" dirty="0" smtClean="0">
              <a:solidFill>
                <a:schemeClr val="tx1"/>
              </a:solidFill>
              <a:latin typeface="楷体"/>
              <a:ea typeface="楷体_GB2312" pitchFamily="49" charset="-122"/>
            </a:endParaRPr>
          </a:p>
        </p:txBody>
      </p:sp>
      <p:graphicFrame>
        <p:nvGraphicFramePr>
          <p:cNvPr id="10" name="图示 9"/>
          <p:cNvGraphicFramePr/>
          <p:nvPr>
            <p:extLst>
              <p:ext uri="{D42A27DB-BD31-4B8C-83A1-F6EECF244321}">
                <p14:modId xmlns:p14="http://schemas.microsoft.com/office/powerpoint/2010/main" xmlns="" val="1029002291"/>
              </p:ext>
            </p:extLst>
          </p:nvPr>
        </p:nvGraphicFramePr>
        <p:xfrm>
          <a:off x="857224" y="1428736"/>
          <a:ext cx="357190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61" name="Picture 9" descr="C:\Users\zgl\Documents\Fetion\temp\06d3ad960d260a77675caf257f77887c.png"/>
          <p:cNvPicPr>
            <a:picLocks noChangeAspect="1" noChangeArrowheads="1"/>
          </p:cNvPicPr>
          <p:nvPr/>
        </p:nvPicPr>
        <p:blipFill>
          <a:blip r:embed="rId6"/>
          <a:srcRect/>
          <a:stretch>
            <a:fillRect/>
          </a:stretch>
        </p:blipFill>
        <p:spPr bwMode="auto">
          <a:xfrm>
            <a:off x="928662" y="5500702"/>
            <a:ext cx="1500198" cy="957263"/>
          </a:xfrm>
          <a:prstGeom prst="rect">
            <a:avLst/>
          </a:prstGeom>
          <a:noFill/>
        </p:spPr>
      </p:pic>
      <p:pic>
        <p:nvPicPr>
          <p:cNvPr id="49163" name="Picture 11" descr="C:\Users\zgl\Documents\Fetion\temp\385febf137c556d77569adc59f2c1fdf.png"/>
          <p:cNvPicPr>
            <a:picLocks noChangeAspect="1" noChangeArrowheads="1"/>
          </p:cNvPicPr>
          <p:nvPr/>
        </p:nvPicPr>
        <p:blipFill>
          <a:blip r:embed="rId7"/>
          <a:srcRect/>
          <a:stretch>
            <a:fillRect/>
          </a:stretch>
        </p:blipFill>
        <p:spPr bwMode="auto">
          <a:xfrm>
            <a:off x="3357554" y="5500702"/>
            <a:ext cx="1066800" cy="990601"/>
          </a:xfrm>
          <a:prstGeom prst="rect">
            <a:avLst/>
          </a:prstGeom>
          <a:noFill/>
        </p:spPr>
      </p:pic>
      <p:pic>
        <p:nvPicPr>
          <p:cNvPr id="30724" name="Picture 4" descr="C:\Users\zgl\Documents\Fetion\temp\6b8af6baf3122f0319d30849807ec061.png"/>
          <p:cNvPicPr>
            <a:picLocks noChangeAspect="1" noChangeArrowheads="1"/>
          </p:cNvPicPr>
          <p:nvPr/>
        </p:nvPicPr>
        <p:blipFill>
          <a:blip r:embed="rId8"/>
          <a:srcRect/>
          <a:stretch>
            <a:fillRect/>
          </a:stretch>
        </p:blipFill>
        <p:spPr bwMode="auto">
          <a:xfrm>
            <a:off x="5072066" y="1357298"/>
            <a:ext cx="3276600" cy="5162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lvl="0" algn="l"/>
            <a:r>
              <a:rPr lang="zh-CN" altLang="en-US" sz="2400" dirty="0" smtClean="0">
                <a:solidFill>
                  <a:schemeClr val="tx1"/>
                </a:solidFill>
                <a:latin typeface="楷体"/>
                <a:ea typeface="楷体_GB2312" pitchFamily="49" charset="-122"/>
              </a:rPr>
              <a:t>蓉城卡介绍</a:t>
            </a:r>
            <a:r>
              <a:rPr lang="en-US" altLang="zh-CN" sz="2400" dirty="0" smtClean="0">
                <a:solidFill>
                  <a:schemeClr val="tx1"/>
                </a:solidFill>
                <a:latin typeface="楷体"/>
                <a:ea typeface="楷体_GB2312" pitchFamily="49" charset="-122"/>
              </a:rPr>
              <a:t>——</a:t>
            </a:r>
            <a:r>
              <a:rPr lang="zh-CN" altLang="en-US" sz="2400" dirty="0" smtClean="0">
                <a:solidFill>
                  <a:schemeClr val="tx1"/>
                </a:solidFill>
                <a:latin typeface="楷体"/>
                <a:ea typeface="楷体_GB2312" pitchFamily="49" charset="-122"/>
              </a:rPr>
              <a:t>功能特色</a:t>
            </a:r>
          </a:p>
        </p:txBody>
      </p:sp>
      <p:graphicFrame>
        <p:nvGraphicFramePr>
          <p:cNvPr id="10" name="图示 9"/>
          <p:cNvGraphicFramePr/>
          <p:nvPr>
            <p:extLst>
              <p:ext uri="{D42A27DB-BD31-4B8C-83A1-F6EECF244321}">
                <p14:modId xmlns:p14="http://schemas.microsoft.com/office/powerpoint/2010/main" xmlns="" val="2663906691"/>
              </p:ext>
            </p:extLst>
          </p:nvPr>
        </p:nvGraphicFramePr>
        <p:xfrm>
          <a:off x="642910" y="1357298"/>
          <a:ext cx="4786346"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zgl\Documents\Fetion\temp\2efb2da098cff53fbbd307e8b14bc667.png"/>
          <p:cNvPicPr>
            <a:picLocks noChangeAspect="1" noChangeArrowheads="1"/>
          </p:cNvPicPr>
          <p:nvPr/>
        </p:nvPicPr>
        <p:blipFill>
          <a:blip r:embed="rId6"/>
          <a:srcRect/>
          <a:stretch>
            <a:fillRect/>
          </a:stretch>
        </p:blipFill>
        <p:spPr bwMode="auto">
          <a:xfrm>
            <a:off x="5572132" y="2714620"/>
            <a:ext cx="3171825" cy="3086101"/>
          </a:xfrm>
          <a:prstGeom prst="rect">
            <a:avLst/>
          </a:prstGeom>
          <a:noFill/>
        </p:spPr>
      </p:pic>
      <p:pic>
        <p:nvPicPr>
          <p:cNvPr id="2052" name="Picture 4" descr="C:\Users\zgl\Documents\Fetion\temp\bb34b7989e282e54959f76f931ca459d.png"/>
          <p:cNvPicPr>
            <a:picLocks noChangeAspect="1" noChangeArrowheads="1"/>
          </p:cNvPicPr>
          <p:nvPr/>
        </p:nvPicPr>
        <p:blipFill>
          <a:blip r:embed="rId7"/>
          <a:srcRect/>
          <a:stretch>
            <a:fillRect/>
          </a:stretch>
        </p:blipFill>
        <p:spPr bwMode="auto">
          <a:xfrm>
            <a:off x="857224" y="4357694"/>
            <a:ext cx="4143404" cy="2122137"/>
          </a:xfrm>
          <a:prstGeom prst="rect">
            <a:avLst/>
          </a:prstGeom>
          <a:noFill/>
        </p:spPr>
      </p:pic>
      <p:sp>
        <p:nvSpPr>
          <p:cNvPr id="7" name="Rectangle 2"/>
          <p:cNvSpPr txBox="1">
            <a:spLocks noChangeArrowheads="1"/>
          </p:cNvSpPr>
          <p:nvPr/>
        </p:nvSpPr>
        <p:spPr bwMode="gray">
          <a:xfrm>
            <a:off x="611560" y="552501"/>
            <a:ext cx="6838950" cy="563563"/>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dk1"/>
                </a:solidFill>
                <a:latin typeface="+mn-lt"/>
                <a:ea typeface="+mn-ea"/>
                <a:cs typeface="+mn-cs"/>
              </a:defRPr>
            </a:lvl1pPr>
            <a:lvl2pPr algn="r" rtl="0" eaLnBrk="0" fontAlgn="base" hangingPunct="0">
              <a:spcBef>
                <a:spcPct val="0"/>
              </a:spcBef>
              <a:spcAft>
                <a:spcPct val="0"/>
              </a:spcAft>
              <a:defRPr sz="3200" b="1">
                <a:solidFill>
                  <a:schemeClr val="dk1"/>
                </a:solidFill>
                <a:latin typeface="+mn-lt"/>
                <a:ea typeface="+mn-ea"/>
                <a:cs typeface="+mn-cs"/>
              </a:defRPr>
            </a:lvl2pPr>
            <a:lvl3pPr algn="r" rtl="0" eaLnBrk="0" fontAlgn="base" hangingPunct="0">
              <a:spcBef>
                <a:spcPct val="0"/>
              </a:spcBef>
              <a:spcAft>
                <a:spcPct val="0"/>
              </a:spcAft>
              <a:defRPr sz="3200" b="1">
                <a:solidFill>
                  <a:schemeClr val="dk1"/>
                </a:solidFill>
                <a:latin typeface="+mn-lt"/>
                <a:ea typeface="+mn-ea"/>
                <a:cs typeface="+mn-cs"/>
              </a:defRPr>
            </a:lvl3pPr>
            <a:lvl4pPr algn="r" rtl="0" eaLnBrk="0" fontAlgn="base" hangingPunct="0">
              <a:spcBef>
                <a:spcPct val="0"/>
              </a:spcBef>
              <a:spcAft>
                <a:spcPct val="0"/>
              </a:spcAft>
              <a:defRPr sz="3200" b="1">
                <a:solidFill>
                  <a:schemeClr val="dk1"/>
                </a:solidFill>
                <a:latin typeface="+mn-lt"/>
                <a:ea typeface="+mn-ea"/>
                <a:cs typeface="+mn-cs"/>
              </a:defRPr>
            </a:lvl4pPr>
            <a:lvl5pPr algn="r" rtl="0" eaLnBrk="0" fontAlgn="base" hangingPunct="0">
              <a:spcBef>
                <a:spcPct val="0"/>
              </a:spcBef>
              <a:spcAft>
                <a:spcPct val="0"/>
              </a:spcAft>
              <a:defRPr sz="3200" b="1">
                <a:solidFill>
                  <a:schemeClr val="dk1"/>
                </a:solidFill>
                <a:latin typeface="+mn-lt"/>
                <a:ea typeface="+mn-ea"/>
                <a:cs typeface="+mn-cs"/>
              </a:defRPr>
            </a:lvl5pPr>
            <a:lvl6pPr marL="457200" algn="r" rtl="0" fontAlgn="base">
              <a:spcBef>
                <a:spcPct val="0"/>
              </a:spcBef>
              <a:spcAft>
                <a:spcPct val="0"/>
              </a:spcAft>
              <a:defRPr sz="3200" b="1">
                <a:solidFill>
                  <a:schemeClr val="dk1"/>
                </a:solidFill>
                <a:latin typeface="+mn-lt"/>
                <a:ea typeface="+mn-ea"/>
                <a:cs typeface="+mn-cs"/>
              </a:defRPr>
            </a:lvl6pPr>
            <a:lvl7pPr marL="914400" algn="r" rtl="0" fontAlgn="base">
              <a:spcBef>
                <a:spcPct val="0"/>
              </a:spcBef>
              <a:spcAft>
                <a:spcPct val="0"/>
              </a:spcAft>
              <a:defRPr sz="3200" b="1">
                <a:solidFill>
                  <a:schemeClr val="dk1"/>
                </a:solidFill>
                <a:latin typeface="+mn-lt"/>
                <a:ea typeface="+mn-ea"/>
                <a:cs typeface="+mn-cs"/>
              </a:defRPr>
            </a:lvl7pPr>
            <a:lvl8pPr marL="1371600" algn="r" rtl="0" fontAlgn="base">
              <a:spcBef>
                <a:spcPct val="0"/>
              </a:spcBef>
              <a:spcAft>
                <a:spcPct val="0"/>
              </a:spcAft>
              <a:defRPr sz="3200" b="1">
                <a:solidFill>
                  <a:schemeClr val="dk1"/>
                </a:solidFill>
                <a:latin typeface="+mn-lt"/>
                <a:ea typeface="+mn-ea"/>
                <a:cs typeface="+mn-cs"/>
              </a:defRPr>
            </a:lvl8pPr>
            <a:lvl9pPr marL="1828800" algn="r" rtl="0" fontAlgn="base">
              <a:spcBef>
                <a:spcPct val="0"/>
              </a:spcBef>
              <a:spcAft>
                <a:spcPct val="0"/>
              </a:spcAft>
              <a:defRPr sz="3200" b="1">
                <a:solidFill>
                  <a:schemeClr val="dk1"/>
                </a:solidFill>
                <a:latin typeface="+mn-lt"/>
                <a:ea typeface="+mn-ea"/>
                <a:cs typeface="+mn-cs"/>
              </a:defRPr>
            </a:lvl9pPr>
          </a:lstStyle>
          <a:p>
            <a:pPr algn="l"/>
            <a:r>
              <a:rPr lang="zh-CN" altLang="en-US" sz="2400" dirty="0">
                <a:solidFill>
                  <a:schemeClr val="tx1"/>
                </a:solidFill>
                <a:latin typeface="楷体"/>
                <a:ea typeface="楷体_GB2312" pitchFamily="49" charset="-122"/>
              </a:rPr>
              <a:t>二、蓉城卡产品介绍</a:t>
            </a:r>
            <a:r>
              <a:rPr lang="en-US" altLang="zh-CN" sz="2400" dirty="0">
                <a:solidFill>
                  <a:schemeClr val="tx1"/>
                </a:solidFill>
                <a:latin typeface="楷体"/>
                <a:ea typeface="楷体_GB2312" pitchFamily="49" charset="-122"/>
              </a:rPr>
              <a:t>——</a:t>
            </a:r>
            <a:r>
              <a:rPr lang="zh-CN" altLang="en-US" sz="2400" dirty="0">
                <a:solidFill>
                  <a:schemeClr val="tx1"/>
                </a:solidFill>
                <a:latin typeface="楷体"/>
                <a:ea typeface="楷体_GB2312" pitchFamily="49" charset="-122"/>
              </a:rPr>
              <a:t>功能特色</a:t>
            </a:r>
            <a:endParaRPr lang="zh-CN" altLang="en-US" sz="2400" dirty="0" smtClean="0">
              <a:solidFill>
                <a:schemeClr val="tx1"/>
              </a:solidFill>
              <a:latin typeface="楷体"/>
              <a:ea typeface="楷体_GB2312"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539552" y="476672"/>
            <a:ext cx="7848872" cy="735360"/>
          </a:xfrm>
        </p:spPr>
        <p:style>
          <a:lnRef idx="1">
            <a:schemeClr val="accent1"/>
          </a:lnRef>
          <a:fillRef idx="2">
            <a:schemeClr val="accent1"/>
          </a:fillRef>
          <a:effectRef idx="1">
            <a:schemeClr val="accent1"/>
          </a:effectRef>
          <a:fontRef idx="minor">
            <a:schemeClr val="dk1"/>
          </a:fontRef>
        </p:style>
        <p:txBody>
          <a:bodyPr/>
          <a:lstStyle/>
          <a:p>
            <a:pPr lvl="0" algn="l"/>
            <a:r>
              <a:rPr lang="zh-CN" altLang="en-US" sz="2400" dirty="0" smtClean="0">
                <a:solidFill>
                  <a:schemeClr val="tx1"/>
                </a:solidFill>
                <a:latin typeface="楷体"/>
                <a:ea typeface="楷体_GB2312" pitchFamily="49" charset="-122"/>
              </a:rPr>
              <a:t>三、蓉城卡操作指南</a:t>
            </a:r>
            <a:r>
              <a:rPr lang="en-US" altLang="zh-CN" sz="2400" dirty="0" smtClean="0">
                <a:solidFill>
                  <a:schemeClr val="tx1"/>
                </a:solidFill>
                <a:latin typeface="楷体"/>
                <a:ea typeface="楷体_GB2312" pitchFamily="49" charset="-122"/>
              </a:rPr>
              <a:t/>
            </a:r>
            <a:br>
              <a:rPr lang="en-US" altLang="zh-CN" sz="2400" dirty="0" smtClean="0">
                <a:solidFill>
                  <a:schemeClr val="tx1"/>
                </a:solidFill>
                <a:latin typeface="楷体"/>
                <a:ea typeface="楷体_GB2312" pitchFamily="49" charset="-122"/>
              </a:rPr>
            </a:br>
            <a:r>
              <a:rPr lang="en-US" altLang="zh-CN" sz="2400" dirty="0" smtClean="0">
                <a:solidFill>
                  <a:schemeClr val="tx1"/>
                </a:solidFill>
                <a:latin typeface="楷体"/>
                <a:ea typeface="楷体_GB2312" pitchFamily="49" charset="-122"/>
              </a:rPr>
              <a:t> 1.</a:t>
            </a:r>
            <a:r>
              <a:rPr lang="zh-CN" altLang="en-US" sz="2400" dirty="0" smtClean="0">
                <a:solidFill>
                  <a:schemeClr val="tx1"/>
                </a:solidFill>
                <a:latin typeface="楷体"/>
                <a:ea typeface="楷体_GB2312" pitchFamily="49" charset="-122"/>
              </a:rPr>
              <a:t>客户申办蓉城卡流程</a:t>
            </a:r>
            <a:r>
              <a:rPr lang="en-US" altLang="zh-CN" sz="2400" dirty="0" smtClean="0">
                <a:solidFill>
                  <a:schemeClr val="tx1"/>
                </a:solidFill>
                <a:latin typeface="楷体"/>
                <a:ea typeface="楷体_GB2312" pitchFamily="49" charset="-122"/>
              </a:rPr>
              <a:t>—</a:t>
            </a:r>
            <a:r>
              <a:rPr lang="zh-CN" altLang="en-US" sz="2400" dirty="0" smtClean="0">
                <a:solidFill>
                  <a:schemeClr val="tx1"/>
                </a:solidFill>
                <a:latin typeface="楷体"/>
                <a:ea typeface="楷体_GB2312" pitchFamily="49" charset="-122"/>
              </a:rPr>
              <a:t>与普通借记</a:t>
            </a:r>
            <a:r>
              <a:rPr lang="en-US" altLang="zh-CN" sz="2400" dirty="0" smtClean="0">
                <a:solidFill>
                  <a:schemeClr val="tx1"/>
                </a:solidFill>
                <a:latin typeface="楷体"/>
                <a:ea typeface="楷体_GB2312" pitchFamily="49" charset="-122"/>
              </a:rPr>
              <a:t>IC</a:t>
            </a:r>
            <a:r>
              <a:rPr lang="zh-CN" altLang="en-US" sz="2400" dirty="0" smtClean="0">
                <a:solidFill>
                  <a:schemeClr val="tx1"/>
                </a:solidFill>
                <a:latin typeface="楷体"/>
                <a:ea typeface="楷体_GB2312" pitchFamily="49" charset="-122"/>
              </a:rPr>
              <a:t>卡开卡流程一致</a:t>
            </a:r>
          </a:p>
        </p:txBody>
      </p:sp>
      <p:pic>
        <p:nvPicPr>
          <p:cNvPr id="51202" name="Picture 2" descr="E:\张逦玮\蓉城卡资料\插图\申办蓉城卡流程.jpg"/>
          <p:cNvPicPr>
            <a:picLocks noChangeAspect="1" noChangeArrowheads="1"/>
          </p:cNvPicPr>
          <p:nvPr/>
        </p:nvPicPr>
        <p:blipFill>
          <a:blip r:embed="rId2"/>
          <a:srcRect/>
          <a:stretch>
            <a:fillRect/>
          </a:stretch>
        </p:blipFill>
        <p:spPr bwMode="auto">
          <a:xfrm>
            <a:off x="785786" y="1285860"/>
            <a:ext cx="7429552" cy="5143536"/>
          </a:xfrm>
          <a:prstGeom prst="rect">
            <a:avLst/>
          </a:prstGeom>
          <a:noFill/>
        </p:spPr>
      </p:pic>
      <p:pic>
        <p:nvPicPr>
          <p:cNvPr id="51206" name="Picture 6" descr="C:\Users\zgl\Documents\Fetion\temp\fae05e2b7280e3d7c7587d7ff2b2694c.png"/>
          <p:cNvPicPr>
            <a:picLocks noChangeAspect="1" noChangeArrowheads="1"/>
          </p:cNvPicPr>
          <p:nvPr/>
        </p:nvPicPr>
        <p:blipFill>
          <a:blip r:embed="rId3"/>
          <a:srcRect/>
          <a:stretch>
            <a:fillRect/>
          </a:stretch>
        </p:blipFill>
        <p:spPr bwMode="auto">
          <a:xfrm>
            <a:off x="1000100" y="6164120"/>
            <a:ext cx="4071966" cy="3176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29TGp_sky_light_v2">
  <a:themeElements>
    <a:clrScheme name="229TGp_sky_light_v2 2">
      <a:dk1>
        <a:srgbClr val="003366"/>
      </a:dk1>
      <a:lt1>
        <a:srgbClr val="FFFFFF"/>
      </a:lt1>
      <a:dk2>
        <a:srgbClr val="51A0B9"/>
      </a:dk2>
      <a:lt2>
        <a:srgbClr val="DDDDDD"/>
      </a:lt2>
      <a:accent1>
        <a:srgbClr val="438ACB"/>
      </a:accent1>
      <a:accent2>
        <a:srgbClr val="77AE26"/>
      </a:accent2>
      <a:accent3>
        <a:srgbClr val="FFFFFF"/>
      </a:accent3>
      <a:accent4>
        <a:srgbClr val="002A56"/>
      </a:accent4>
      <a:accent5>
        <a:srgbClr val="B0C4E2"/>
      </a:accent5>
      <a:accent6>
        <a:srgbClr val="6B9D21"/>
      </a:accent6>
      <a:hlink>
        <a:srgbClr val="6E815B"/>
      </a:hlink>
      <a:folHlink>
        <a:srgbClr val="90A8B0"/>
      </a:folHlink>
    </a:clrScheme>
    <a:fontScheme name="229TGp_sky_light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tx2"/>
            </a:gs>
            <a:gs pos="100000">
              <a:schemeClr val="accent1"/>
            </a:gs>
          </a:gsLst>
          <a:lin ang="0" scaled="1"/>
        </a:gra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tx2"/>
            </a:gs>
            <a:gs pos="100000">
              <a:schemeClr val="accent1"/>
            </a:gs>
          </a:gsLst>
          <a:lin ang="0" scaled="1"/>
        </a:gra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29TGp_sky_light_v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A1A18B"/>
        </a:folHlink>
      </a:clrScheme>
      <a:clrMap bg1="lt1" tx1="dk1" bg2="lt2" tx2="dk2" accent1="accent1" accent2="accent2" accent3="accent3" accent4="accent4" accent5="accent5" accent6="accent6" hlink="hlink" folHlink="folHlink"/>
    </a:extraClrScheme>
    <a:extraClrScheme>
      <a:clrScheme name="229TGp_sky_light_v2 2">
        <a:dk1>
          <a:srgbClr val="003366"/>
        </a:dk1>
        <a:lt1>
          <a:srgbClr val="FFFFFF"/>
        </a:lt1>
        <a:dk2>
          <a:srgbClr val="51A0B9"/>
        </a:dk2>
        <a:lt2>
          <a:srgbClr val="DDDDDD"/>
        </a:lt2>
        <a:accent1>
          <a:srgbClr val="438ACB"/>
        </a:accent1>
        <a:accent2>
          <a:srgbClr val="77AE26"/>
        </a:accent2>
        <a:accent3>
          <a:srgbClr val="FFFFFF"/>
        </a:accent3>
        <a:accent4>
          <a:srgbClr val="002A56"/>
        </a:accent4>
        <a:accent5>
          <a:srgbClr val="B0C4E2"/>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229TGp_sky_light_v2 3">
        <a:dk1>
          <a:srgbClr val="000066"/>
        </a:dk1>
        <a:lt1>
          <a:srgbClr val="FFFFFF"/>
        </a:lt1>
        <a:dk2>
          <a:srgbClr val="BC7D30"/>
        </a:dk2>
        <a:lt2>
          <a:srgbClr val="DDDDDD"/>
        </a:lt2>
        <a:accent1>
          <a:srgbClr val="29B8E5"/>
        </a:accent1>
        <a:accent2>
          <a:srgbClr val="4E87EE"/>
        </a:accent2>
        <a:accent3>
          <a:srgbClr val="FFFFFF"/>
        </a:accent3>
        <a:accent4>
          <a:srgbClr val="000056"/>
        </a:accent4>
        <a:accent5>
          <a:srgbClr val="ACD8F0"/>
        </a:accent5>
        <a:accent6>
          <a:srgbClr val="467AD8"/>
        </a:accent6>
        <a:hlink>
          <a:srgbClr val="6ACAA1"/>
        </a:hlink>
        <a:folHlink>
          <a:srgbClr val="DEC4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13082</TotalTime>
  <Words>1096</Words>
  <Application>Microsoft Office PowerPoint</Application>
  <PresentationFormat>全屏显示(4:3)</PresentationFormat>
  <Paragraphs>97</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229TGp_sky_light_v2</vt:lpstr>
      <vt:lpstr>金融IC卡及蓉城卡 介绍</vt:lpstr>
      <vt:lpstr>幻灯片 2</vt:lpstr>
      <vt:lpstr>一、金融IC卡概述</vt:lpstr>
      <vt:lpstr>相关概念</vt:lpstr>
      <vt:lpstr>二、蓉城卡产品介绍</vt:lpstr>
      <vt:lpstr>二、蓉城卡产品介绍——功能特色</vt:lpstr>
      <vt:lpstr>二、蓉城卡产品介绍——功能特色</vt:lpstr>
      <vt:lpstr>蓉城卡介绍——功能特色</vt:lpstr>
      <vt:lpstr>三、蓉城卡操作指南  1.客户申办蓉城卡流程—与普通借记IC卡开卡流程一致</vt:lpstr>
      <vt:lpstr>2.电子现金圈存</vt:lpstr>
      <vt:lpstr>3.电子现金圈提</vt:lpstr>
      <vt:lpstr>四、蓉城卡营销活动</vt:lpstr>
    </vt:vector>
  </TitlesOfParts>
  <Company>HBT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刘万祥</dc:creator>
  <cp:lastModifiedBy>ls</cp:lastModifiedBy>
  <cp:revision>923</cp:revision>
  <dcterms:created xsi:type="dcterms:W3CDTF">2006-07-25T08:50:10Z</dcterms:created>
  <dcterms:modified xsi:type="dcterms:W3CDTF">2013-09-12T02:05:55Z</dcterms:modified>
</cp:coreProperties>
</file>